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Lst>
  <p:notesMasterIdLst>
    <p:notesMasterId r:id="rId25"/>
  </p:notesMasterIdLst>
  <p:sldIdLst>
    <p:sldId id="256" r:id="rId2"/>
    <p:sldId id="278" r:id="rId3"/>
    <p:sldId id="264" r:id="rId4"/>
    <p:sldId id="266" r:id="rId5"/>
    <p:sldId id="272" r:id="rId6"/>
    <p:sldId id="265" r:id="rId7"/>
    <p:sldId id="279" r:id="rId8"/>
    <p:sldId id="275" r:id="rId9"/>
    <p:sldId id="276" r:id="rId10"/>
    <p:sldId id="257" r:id="rId11"/>
    <p:sldId id="263" r:id="rId12"/>
    <p:sldId id="260" r:id="rId13"/>
    <p:sldId id="269" r:id="rId14"/>
    <p:sldId id="261" r:id="rId15"/>
    <p:sldId id="268" r:id="rId16"/>
    <p:sldId id="262" r:id="rId17"/>
    <p:sldId id="267" r:id="rId18"/>
    <p:sldId id="280" r:id="rId19"/>
    <p:sldId id="258" r:id="rId20"/>
    <p:sldId id="270" r:id="rId21"/>
    <p:sldId id="273" r:id="rId22"/>
    <p:sldId id="271" r:id="rId23"/>
    <p:sldId id="274" r:id="rId24"/>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36" d="100"/>
          <a:sy n="36" d="100"/>
        </p:scale>
        <p:origin x="-1208"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D92BC277-4CB2-1844-98A2-9AD810A7583A}" type="datetimeFigureOut">
              <a:rPr lang="en-US" smtClean="0"/>
              <a:t>18-10-05</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19D2796A-8D3F-F341-9E7A-76C78155AE91}" type="slidenum">
              <a:rPr lang="en-US" smtClean="0"/>
              <a:t>‹#›</a:t>
            </a:fld>
            <a:endParaRPr lang="en-US"/>
          </a:p>
        </p:txBody>
      </p:sp>
    </p:spTree>
    <p:extLst>
      <p:ext uri="{BB962C8B-B14F-4D97-AF65-F5344CB8AC3E}">
        <p14:creationId xmlns:p14="http://schemas.microsoft.com/office/powerpoint/2010/main" val="85942216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**Randomly generate where texts are, items</a:t>
            </a:r>
            <a:r>
              <a:rPr lang="en-US" baseline="0" dirty="0" smtClean="0"/>
              <a:t> are, placements, etc. Core static, other stuff different. </a:t>
            </a:r>
            <a:endParaRPr lang="en-US" dirty="0"/>
          </a:p>
        </p:txBody>
      </p:sp>
      <p:sp>
        <p:nvSpPr>
          <p:cNvPr id="4" name="Slide Number Placeholder 3"/>
          <p:cNvSpPr>
            <a:spLocks noGrp="1"/>
          </p:cNvSpPr>
          <p:nvPr>
            <p:ph type="sldNum" sz="quarter" idx="10"/>
          </p:nvPr>
        </p:nvSpPr>
        <p:spPr/>
        <p:txBody>
          <a:bodyPr/>
          <a:lstStyle/>
          <a:p>
            <a:fld id="{19D2796A-8D3F-F341-9E7A-76C78155AE91}" type="slidenum">
              <a:rPr lang="en-US" smtClean="0"/>
              <a:t>1</a:t>
            </a:fld>
            <a:endParaRPr lang="en-US"/>
          </a:p>
        </p:txBody>
      </p:sp>
    </p:spTree>
    <p:extLst>
      <p:ext uri="{BB962C8B-B14F-4D97-AF65-F5344CB8AC3E}">
        <p14:creationId xmlns:p14="http://schemas.microsoft.com/office/powerpoint/2010/main" val="1962686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D2796A-8D3F-F341-9E7A-76C78155AE91}" type="slidenum">
              <a:rPr lang="en-US" smtClean="0"/>
              <a:t>19</a:t>
            </a:fld>
            <a:endParaRPr lang="en-US"/>
          </a:p>
        </p:txBody>
      </p:sp>
    </p:spTree>
    <p:extLst>
      <p:ext uri="{BB962C8B-B14F-4D97-AF65-F5344CB8AC3E}">
        <p14:creationId xmlns:p14="http://schemas.microsoft.com/office/powerpoint/2010/main" val="613449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ounded Rectangle 7"/>
          <p:cNvSpPr/>
          <p:nvPr/>
        </p:nvSpPr>
        <p:spPr>
          <a:xfrm>
            <a:off x="91440" y="101600"/>
            <a:ext cx="8961120" cy="6664960"/>
          </a:xfrm>
          <a:prstGeom prst="roundRect">
            <a:avLst>
              <a:gd name="adj" fmla="val 1735"/>
            </a:avLst>
          </a:prstGeom>
          <a:ln w="12700" cmpd="sng">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6AD8D91A-A2EE-4B54-B3C6-F6C67903BA9C}" type="datetime1">
              <a:rPr lang="en-US" smtClean="0"/>
              <a:pPr/>
              <a:t>18-10-04</a:t>
            </a:fld>
            <a:endParaRPr lang="en-US" dirty="0"/>
          </a:p>
        </p:txBody>
      </p:sp>
      <p:sp>
        <p:nvSpPr>
          <p:cNvPr id="5" name="Footer Placeholder 4"/>
          <p:cNvSpPr>
            <a:spLocks noGrp="1"/>
          </p:cNvSpPr>
          <p:nvPr>
            <p:ph type="ftr" sz="quarter" idx="11"/>
          </p:nvPr>
        </p:nvSpPr>
        <p:spPr/>
        <p:txBody>
          <a:bodyPr/>
          <a:lstStyle/>
          <a:p>
            <a:endParaRPr lang="en-US"/>
          </a:p>
        </p:txBody>
      </p:sp>
      <p:sp>
        <p:nvSpPr>
          <p:cNvPr id="9" name="Rectangle 8"/>
          <p:cNvSpPr/>
          <p:nvPr/>
        </p:nvSpPr>
        <p:spPr>
          <a:xfrm>
            <a:off x="345440" y="2942602"/>
            <a:ext cx="7147931" cy="2463800"/>
          </a:xfrm>
          <a:prstGeom prst="rect">
            <a:avLst/>
          </a:prstGeom>
          <a:solidFill>
            <a:srgbClr val="FFFFFF">
              <a:alpha val="83000"/>
            </a:srgb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572652" y="2944634"/>
            <a:ext cx="1190348" cy="2459736"/>
          </a:xfrm>
          <a:prstGeom prst="rect">
            <a:avLst/>
          </a:prstGeom>
          <a:solidFill>
            <a:srgbClr val="FFFFFF">
              <a:alpha val="83000"/>
            </a:srgb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712714" y="3136658"/>
            <a:ext cx="910224" cy="2075688"/>
          </a:xfrm>
          <a:prstGeom prst="rect">
            <a:avLst/>
          </a:prstGeom>
          <a:solidFill>
            <a:schemeClr val="accent3">
              <a:alpha val="70000"/>
            </a:schemeClr>
          </a:solidFill>
          <a:ln w="63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45483" y="3055621"/>
            <a:ext cx="6947845" cy="2245359"/>
          </a:xfrm>
          <a:prstGeom prst="rect">
            <a:avLst/>
          </a:prstGeom>
          <a:solidFill>
            <a:srgbClr val="FFFFFF"/>
          </a:solidFill>
          <a:ln w="6350"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a:xfrm>
            <a:off x="7786826" y="4625268"/>
            <a:ext cx="762000" cy="457200"/>
          </a:xfrm>
        </p:spPr>
        <p:txBody>
          <a:bodyPr/>
          <a:lstStyle>
            <a:lvl1pPr algn="ctr">
              <a:defRPr sz="2800">
                <a:solidFill>
                  <a:schemeClr val="accent1">
                    <a:lumMod val="50000"/>
                  </a:schemeClr>
                </a:solidFill>
              </a:defRPr>
            </a:lvl1pPr>
          </a:lstStyle>
          <a:p>
            <a:fld id="{FA84A37A-AFC2-4A01-80A1-FC20F2C0D5BB}" type="slidenum">
              <a:rPr lang="en-US" smtClean="0"/>
              <a:pPr/>
              <a:t>‹#›</a:t>
            </a:fld>
            <a:endParaRPr lang="en-US" dirty="0"/>
          </a:p>
        </p:txBody>
      </p:sp>
      <p:sp>
        <p:nvSpPr>
          <p:cNvPr id="11" name="Rectangle 10"/>
          <p:cNvSpPr/>
          <p:nvPr/>
        </p:nvSpPr>
        <p:spPr>
          <a:xfrm>
            <a:off x="541822" y="4559276"/>
            <a:ext cx="6755166" cy="664367"/>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538971" y="3139440"/>
            <a:ext cx="6760868" cy="2077720"/>
          </a:xfrm>
          <a:prstGeom prst="rect">
            <a:avLst/>
          </a:prstGeom>
          <a:noFill/>
          <a:ln w="6350" cmpd="dbl">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642805" y="4648200"/>
            <a:ext cx="6553200" cy="457200"/>
          </a:xfrm>
        </p:spPr>
        <p:txBody>
          <a:bodyPr>
            <a:normAutofit/>
          </a:bodyPr>
          <a:lstStyle>
            <a:lvl1pPr marL="0" indent="0" algn="ctr">
              <a:buNone/>
              <a:defRPr sz="1800" cap="all" spc="300"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2" name="Title 1"/>
          <p:cNvSpPr>
            <a:spLocks noGrp="1"/>
          </p:cNvSpPr>
          <p:nvPr>
            <p:ph type="ctrTitle"/>
          </p:nvPr>
        </p:nvSpPr>
        <p:spPr>
          <a:xfrm>
            <a:off x="604705" y="3227033"/>
            <a:ext cx="6629400" cy="1219201"/>
          </a:xfrm>
        </p:spPr>
        <p:txBody>
          <a:bodyPr anchor="b" anchorCtr="0">
            <a:noAutofit/>
          </a:bodyPr>
          <a:lstStyle>
            <a:lvl1pPr>
              <a:defRPr sz="4000">
                <a:solidFill>
                  <a:schemeClr val="accent1">
                    <a:lumMod val="50000"/>
                  </a:schemeClr>
                </a:solidFill>
              </a:defRPr>
            </a:lvl1pPr>
          </a:lstStyle>
          <a:p>
            <a:r>
              <a:rPr lang="en-US" smtClean="0"/>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19785C6-EBAF-49D5-AD4D-BABF4DFAAD59}" type="datetime1">
              <a:rPr lang="en-US" smtClean="0"/>
              <a:pPr/>
              <a:t>18-10-04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6861702" y="228600"/>
            <a:ext cx="1859280" cy="6122634"/>
          </a:xfrm>
          <a:prstGeom prst="rect">
            <a:avLst/>
          </a:prstGeom>
          <a:solidFill>
            <a:srgbClr val="FFFFFF">
              <a:alpha val="8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8" name="Rectangle 7"/>
          <p:cNvSpPr/>
          <p:nvPr/>
        </p:nvSpPr>
        <p:spPr>
          <a:xfrm>
            <a:off x="6955225" y="351409"/>
            <a:ext cx="1672235" cy="5877017"/>
          </a:xfrm>
          <a:prstGeom prst="rect">
            <a:avLst/>
          </a:prstGeom>
          <a:solidFill>
            <a:srgbClr val="FFFF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7048577" y="395427"/>
            <a:ext cx="1485531" cy="578898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380999"/>
            <a:ext cx="6172200" cy="57912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404122-9A3A-4FD8-98B8-22631F32846C}" type="datetime1">
              <a:rPr lang="en-US" smtClean="0"/>
              <a:pPr/>
              <a:t>18-10-04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84A37A-AFC2-4A01-80A1-FC20F2C0D5B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259A7B8-0EC4-44C9-AFEF-25E144F11C06}" type="datetime1">
              <a:rPr lang="en-US" smtClean="0"/>
              <a:pPr/>
              <a:t>18-10-04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ounded Rectangle 7"/>
          <p:cNvSpPr/>
          <p:nvPr/>
        </p:nvSpPr>
        <p:spPr>
          <a:xfrm>
            <a:off x="91440" y="101600"/>
            <a:ext cx="8961120" cy="6664960"/>
          </a:xfrm>
          <a:prstGeom prst="roundRect">
            <a:avLst>
              <a:gd name="adj" fmla="val 1735"/>
            </a:avLst>
          </a:prstGeom>
          <a:ln w="12700" cmpd="sng">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82BB47B5-C739-4DAE-AACD-CC58CA843AC4}" type="datetime1">
              <a:rPr lang="en-US" smtClean="0"/>
              <a:pPr/>
              <a:t>18-10-04</a:t>
            </a:fld>
            <a:endParaRPr lang="en-US" dirty="0"/>
          </a:p>
        </p:txBody>
      </p:sp>
      <p:sp>
        <p:nvSpPr>
          <p:cNvPr id="13" name="Rectangle 12"/>
          <p:cNvSpPr/>
          <p:nvPr/>
        </p:nvSpPr>
        <p:spPr>
          <a:xfrm>
            <a:off x="451976" y="2946400"/>
            <a:ext cx="8265160" cy="2463800"/>
          </a:xfrm>
          <a:prstGeom prst="rect">
            <a:avLst/>
          </a:prstGeom>
          <a:solidFill>
            <a:srgbClr val="FFFFFF">
              <a:alpha val="83000"/>
            </a:srgb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567656" y="3048000"/>
            <a:ext cx="8033800" cy="2245359"/>
          </a:xfrm>
          <a:prstGeom prst="rect">
            <a:avLst/>
          </a:prstGeom>
          <a:solidFill>
            <a:srgbClr val="FFFFFF"/>
          </a:solidFill>
          <a:ln w="6350"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84A37A-AFC2-4A01-80A1-FC20F2C0D5BB}" type="slidenum">
              <a:rPr lang="en-US" smtClean="0"/>
              <a:pPr/>
              <a:t>‹#›</a:t>
            </a:fld>
            <a:endParaRPr lang="en-US" dirty="0"/>
          </a:p>
        </p:txBody>
      </p:sp>
      <p:sp>
        <p:nvSpPr>
          <p:cNvPr id="2" name="Title 1"/>
          <p:cNvSpPr>
            <a:spLocks noGrp="1"/>
          </p:cNvSpPr>
          <p:nvPr>
            <p:ph type="title"/>
          </p:nvPr>
        </p:nvSpPr>
        <p:spPr>
          <a:xfrm>
            <a:off x="736456" y="3200399"/>
            <a:ext cx="7696200" cy="1295401"/>
          </a:xfrm>
        </p:spPr>
        <p:txBody>
          <a:bodyPr anchor="b" anchorCtr="0">
            <a:noAutofit/>
          </a:bodyPr>
          <a:lstStyle>
            <a:lvl1pPr algn="ctr" defTabSz="914400" rtl="0" eaLnBrk="1" latinLnBrk="0" hangingPunct="1">
              <a:spcBef>
                <a:spcPct val="0"/>
              </a:spcBef>
              <a:buNone/>
              <a:defRPr lang="en-US" sz="4000" kern="1200" cap="all" baseline="0" dirty="0">
                <a:solidFill>
                  <a:schemeClr val="accent1">
                    <a:lumMod val="50000"/>
                  </a:schemeClr>
                </a:solidFill>
                <a:latin typeface="+mj-lt"/>
                <a:ea typeface="+mj-ea"/>
                <a:cs typeface="+mj-cs"/>
              </a:defRPr>
            </a:lvl1pPr>
          </a:lstStyle>
          <a:p>
            <a:r>
              <a:rPr lang="en-US" smtClean="0"/>
              <a:t>Click to edit Master title style</a:t>
            </a:r>
            <a:endParaRPr lang="en-US" dirty="0"/>
          </a:p>
        </p:txBody>
      </p:sp>
      <p:sp>
        <p:nvSpPr>
          <p:cNvPr id="15" name="Rectangle 14"/>
          <p:cNvSpPr/>
          <p:nvPr/>
        </p:nvSpPr>
        <p:spPr>
          <a:xfrm>
            <a:off x="675496" y="4541520"/>
            <a:ext cx="7818120" cy="664367"/>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736456" y="4607510"/>
            <a:ext cx="7696200" cy="523783"/>
          </a:xfrm>
        </p:spPr>
        <p:txBody>
          <a:bodyPr anchor="ctr">
            <a:normAutofit/>
          </a:bodyPr>
          <a:lstStyle>
            <a:lvl1pPr marL="0" indent="0" algn="ctr">
              <a:buNone/>
              <a:defRPr sz="2000" cap="all" spc="250" baseline="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4" name="Rectangle 13"/>
          <p:cNvSpPr/>
          <p:nvPr/>
        </p:nvSpPr>
        <p:spPr>
          <a:xfrm>
            <a:off x="675757" y="3124200"/>
            <a:ext cx="7817599" cy="2077720"/>
          </a:xfrm>
          <a:prstGeom prst="rect">
            <a:avLst/>
          </a:prstGeom>
          <a:noFill/>
          <a:ln w="6350" cmpd="dbl">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28" y="408372"/>
            <a:ext cx="8260672" cy="1039427"/>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26128" y="1719071"/>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719071"/>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E72AE48-94E6-46E0-BE32-5F0716DE9115}" type="datetime1">
              <a:rPr lang="en-US" smtClean="0"/>
              <a:pPr/>
              <a:t>18-10-04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26128" y="408372"/>
            <a:ext cx="8260672" cy="1039427"/>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26128" y="1722438"/>
            <a:ext cx="4040188" cy="639762"/>
          </a:xfrm>
        </p:spPr>
        <p:txBody>
          <a:bodyPr anchor="b">
            <a:noAutofit/>
          </a:bodyPr>
          <a:lstStyle>
            <a:lvl1pPr marL="0" indent="0" algn="ctr">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26128" y="2438400"/>
            <a:ext cx="4040188" cy="36877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722438"/>
            <a:ext cx="4041775" cy="639762"/>
          </a:xfrm>
        </p:spPr>
        <p:txBody>
          <a:bodyPr anchor="b">
            <a:noAutofit/>
          </a:bodyPr>
          <a:lstStyle>
            <a:lvl1pPr marL="0" indent="0" algn="ctr">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438400"/>
            <a:ext cx="4041775" cy="36877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884C285-8BCE-48FC-97D9-E2837AF38351}" type="datetime1">
              <a:rPr lang="en-US" smtClean="0"/>
              <a:pPr/>
              <a:t>18-10-04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E70D3E6-EF16-4488-94A4-211508FE4682}" type="datetime1">
              <a:rPr lang="en-US" smtClean="0"/>
              <a:pPr/>
              <a:t>18-10-04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ounded Rectangle 10"/>
          <p:cNvSpPr/>
          <p:nvPr/>
        </p:nvSpPr>
        <p:spPr>
          <a:xfrm>
            <a:off x="91440" y="101600"/>
            <a:ext cx="8961120" cy="6664960"/>
          </a:xfrm>
          <a:prstGeom prst="roundRect">
            <a:avLst>
              <a:gd name="adj" fmla="val 1735"/>
            </a:avLst>
          </a:prstGeom>
          <a:ln w="12700" cmpd="sng">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7077FB3B-20DA-4D0E-BF16-8262B7156612}" type="datetime1">
              <a:rPr lang="en-US" smtClean="0"/>
              <a:pPr/>
              <a:t>18-10-04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ounded Rectangle 11"/>
          <p:cNvSpPr/>
          <p:nvPr/>
        </p:nvSpPr>
        <p:spPr>
          <a:xfrm>
            <a:off x="91440" y="101600"/>
            <a:ext cx="8961120" cy="6664960"/>
          </a:xfrm>
          <a:prstGeom prst="roundRect">
            <a:avLst>
              <a:gd name="adj" fmla="val 1735"/>
            </a:avLst>
          </a:prstGeom>
          <a:ln w="12700" cmpd="sng">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86200" y="685800"/>
            <a:ext cx="4572000" cy="52578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C273C2C-6BD0-40EC-8D8D-4D51F089C5EB}" type="datetime1">
              <a:rPr lang="en-US" smtClean="0"/>
              <a:pPr/>
              <a:t>18-10-04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84A37A-AFC2-4A01-80A1-FC20F2C0D5BB}" type="slidenum">
              <a:rPr lang="en-US" smtClean="0"/>
              <a:pPr/>
              <a:t>‹#›</a:t>
            </a:fld>
            <a:endParaRPr lang="en-US"/>
          </a:p>
        </p:txBody>
      </p:sp>
      <p:sp>
        <p:nvSpPr>
          <p:cNvPr id="8" name="Rectangle 7"/>
          <p:cNvSpPr/>
          <p:nvPr/>
        </p:nvSpPr>
        <p:spPr>
          <a:xfrm>
            <a:off x="560034" y="1505712"/>
            <a:ext cx="2716566" cy="3523488"/>
          </a:xfrm>
          <a:prstGeom prst="rect">
            <a:avLst/>
          </a:prstGeom>
          <a:solidFill>
            <a:srgbClr val="FFFFFF">
              <a:alpha val="83000"/>
            </a:srgb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76690" y="1642472"/>
            <a:ext cx="2483254" cy="3234328"/>
          </a:xfrm>
          <a:prstGeom prst="rect">
            <a:avLst/>
          </a:prstGeom>
          <a:solidFill>
            <a:srgbClr val="FFFFFF"/>
          </a:solidFill>
          <a:ln w="6350" cmpd="dbl">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769000" y="2971800"/>
            <a:ext cx="2298634" cy="1752600"/>
          </a:xfrm>
        </p:spPr>
        <p:txBody>
          <a:bodyPr/>
          <a:lstStyle>
            <a:lvl1pPr marL="0" indent="0">
              <a:spcBef>
                <a:spcPts val="4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 name="Title 1"/>
          <p:cNvSpPr>
            <a:spLocks noGrp="1"/>
          </p:cNvSpPr>
          <p:nvPr>
            <p:ph type="title"/>
          </p:nvPr>
        </p:nvSpPr>
        <p:spPr>
          <a:xfrm>
            <a:off x="769000" y="1734312"/>
            <a:ext cx="2298634" cy="1191620"/>
          </a:xfrm>
        </p:spPr>
        <p:txBody>
          <a:bodyPr anchor="b">
            <a:normAutofit/>
          </a:bodyPr>
          <a:lstStyle>
            <a:lvl1pPr algn="l">
              <a:defRPr sz="2000" b="0">
                <a:solidFill>
                  <a:schemeClr val="accent1">
                    <a:lumMod val="75000"/>
                  </a:schemeClr>
                </a:solidFill>
              </a:defRPr>
            </a:lvl1pPr>
          </a:lstStyle>
          <a:p>
            <a:r>
              <a:rPr lang="en-US" smtClean="0"/>
              <a:t>Click to edit Master title style</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ounded Rectangle 8"/>
          <p:cNvSpPr/>
          <p:nvPr/>
        </p:nvSpPr>
        <p:spPr>
          <a:xfrm>
            <a:off x="91440" y="101600"/>
            <a:ext cx="8961120" cy="6664960"/>
          </a:xfrm>
          <a:prstGeom prst="roundRect">
            <a:avLst>
              <a:gd name="adj" fmla="val 1735"/>
            </a:avLst>
          </a:prstGeom>
          <a:ln w="12700" cmpd="sng">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685800" y="621437"/>
            <a:ext cx="7772400" cy="4331564"/>
          </a:xfrm>
          <a:solidFill>
            <a:schemeClr val="bg2"/>
          </a:solidFill>
          <a:ln>
            <a:noFill/>
          </a:ln>
          <a:effectLst>
            <a:softEdge rad="12700"/>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5" name="Date Placeholder 4"/>
          <p:cNvSpPr>
            <a:spLocks noGrp="1"/>
          </p:cNvSpPr>
          <p:nvPr>
            <p:ph type="dt" sz="half" idx="10"/>
          </p:nvPr>
        </p:nvSpPr>
        <p:spPr/>
        <p:txBody>
          <a:bodyPr/>
          <a:lstStyle/>
          <a:p>
            <a:fld id="{2D377F5C-EDA7-4864-9756-35769B0E62CF}" type="datetime1">
              <a:rPr lang="en-US" smtClean="0"/>
              <a:pPr/>
              <a:t>18-10-04</a:t>
            </a:fld>
            <a:endParaRPr lang="en-US"/>
          </a:p>
        </p:txBody>
      </p:sp>
      <p:sp>
        <p:nvSpPr>
          <p:cNvPr id="7" name="Slide Number Placeholder 6"/>
          <p:cNvSpPr>
            <a:spLocks noGrp="1"/>
          </p:cNvSpPr>
          <p:nvPr>
            <p:ph type="sldNum" sz="quarter" idx="12"/>
          </p:nvPr>
        </p:nvSpPr>
        <p:spPr/>
        <p:txBody>
          <a:bodyPr/>
          <a:lstStyle/>
          <a:p>
            <a:fld id="{FA84A37A-AFC2-4A01-80A1-FC20F2C0D5BB}" type="slidenum">
              <a:rPr lang="en-US" smtClean="0"/>
              <a:pPr/>
              <a:t>‹#›</a:t>
            </a:fld>
            <a:endParaRPr lang="en-US"/>
          </a:p>
        </p:txBody>
      </p:sp>
      <p:sp>
        <p:nvSpPr>
          <p:cNvPr id="10" name="Rectangle 9"/>
          <p:cNvSpPr/>
          <p:nvPr/>
        </p:nvSpPr>
        <p:spPr>
          <a:xfrm>
            <a:off x="685800" y="4953000"/>
            <a:ext cx="7772400" cy="1371600"/>
          </a:xfrm>
          <a:prstGeom prst="rect">
            <a:avLst/>
          </a:prstGeom>
          <a:solidFill>
            <a:srgbClr val="FFFFFF">
              <a:alpha val="83000"/>
            </a:srgb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61999" y="5029200"/>
            <a:ext cx="7600765" cy="1202924"/>
          </a:xfrm>
          <a:prstGeom prst="rect">
            <a:avLst/>
          </a:prstGeom>
          <a:solidFill>
            <a:srgbClr val="FFFFFF"/>
          </a:solidFill>
          <a:ln w="6350"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914400" y="5638800"/>
            <a:ext cx="7328514" cy="451696"/>
          </a:xfrm>
          <a:prstGeom prst="rect">
            <a:avLst/>
          </a:prstGeom>
          <a:solidFill>
            <a:schemeClr val="accent1"/>
          </a:solidFill>
          <a:ln w="6350"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05589" y="5074920"/>
            <a:ext cx="7946136" cy="1097280"/>
          </a:xfrm>
          <a:prstGeom prst="rect">
            <a:avLst/>
          </a:prstGeom>
          <a:noFill/>
          <a:ln w="6350"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956289" y="5656556"/>
            <a:ext cx="7244736" cy="401715"/>
          </a:xfrm>
        </p:spPr>
        <p:txBody>
          <a:bodyPr anchor="ctr">
            <a:normAutofit/>
          </a:bodyPr>
          <a:lstStyle>
            <a:lvl1pPr marL="0" indent="0" algn="ctr">
              <a:buNone/>
              <a:defRPr sz="1500" cap="all" spc="250" baseline="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 name="Title 1"/>
          <p:cNvSpPr>
            <a:spLocks noGrp="1"/>
          </p:cNvSpPr>
          <p:nvPr>
            <p:ph type="title"/>
          </p:nvPr>
        </p:nvSpPr>
        <p:spPr>
          <a:xfrm>
            <a:off x="914400" y="5105400"/>
            <a:ext cx="7328514" cy="523043"/>
          </a:xfrm>
        </p:spPr>
        <p:txBody>
          <a:bodyPr anchor="ctr" anchorCtr="0"/>
          <a:lstStyle>
            <a:lvl1pPr algn="ctr">
              <a:defRPr sz="2000" b="0">
                <a:solidFill>
                  <a:schemeClr val="accent1">
                    <a:lumMod val="75000"/>
                  </a:schemeClr>
                </a:solidFill>
              </a:defRPr>
            </a:lvl1pPr>
          </a:lstStyle>
          <a:p>
            <a:r>
              <a:rPr lang="en-US" smtClean="0"/>
              <a:t>Click to edit Master title style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 name="Rounded Rectangle 6"/>
          <p:cNvSpPr/>
          <p:nvPr/>
        </p:nvSpPr>
        <p:spPr>
          <a:xfrm>
            <a:off x="91440" y="101600"/>
            <a:ext cx="8961120" cy="6664960"/>
          </a:xfrm>
          <a:prstGeom prst="roundRect">
            <a:avLst>
              <a:gd name="adj" fmla="val 1735"/>
            </a:avLst>
          </a:prstGeom>
          <a:ln w="12700" cmpd="sng">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457200" y="1752600"/>
            <a:ext cx="8229600"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2"/>
                </a:solidFill>
              </a:defRPr>
            </a:lvl1pPr>
          </a:lstStyle>
          <a:p>
            <a:fld id="{88B99C93-F56F-46AB-9EB8-53614A95B15F}" type="datetime1">
              <a:rPr lang="en-US" smtClean="0"/>
              <a:pPr/>
              <a:t>18-10-04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2"/>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2"/>
                </a:solidFill>
              </a:defRPr>
            </a:lvl1pPr>
          </a:lstStyle>
          <a:p>
            <a:fld id="{FA84A37A-AFC2-4A01-80A1-FC20F2C0D5BB}" type="slidenum">
              <a:rPr lang="en-US" smtClean="0"/>
              <a:pPr/>
              <a:t>‹#›</a:t>
            </a:fld>
            <a:endParaRPr lang="en-US" dirty="0"/>
          </a:p>
        </p:txBody>
      </p:sp>
      <p:sp>
        <p:nvSpPr>
          <p:cNvPr id="9" name="Rectangle 8"/>
          <p:cNvSpPr/>
          <p:nvPr/>
        </p:nvSpPr>
        <p:spPr>
          <a:xfrm>
            <a:off x="274320" y="278166"/>
            <a:ext cx="8595360" cy="1325880"/>
          </a:xfrm>
          <a:prstGeom prst="rect">
            <a:avLst/>
          </a:prstGeom>
          <a:solidFill>
            <a:srgbClr val="FFFFFF">
              <a:alpha val="83000"/>
            </a:srgb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10" name="Rectangle 9"/>
          <p:cNvSpPr/>
          <p:nvPr/>
        </p:nvSpPr>
        <p:spPr>
          <a:xfrm>
            <a:off x="372863" y="372862"/>
            <a:ext cx="8380520" cy="1118587"/>
          </a:xfrm>
          <a:prstGeom prst="rect">
            <a:avLst/>
          </a:prstGeom>
          <a:solidFill>
            <a:srgbClr val="FFFF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26128" y="408372"/>
            <a:ext cx="8260672" cy="103942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Tree>
  </p:cSld>
  <p:clrMap bg1="lt1" tx1="dk1" bg2="lt2" tx2="dk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Lst>
  <p:hf sldNum="0" hdr="0" ftr="0" dt="0"/>
  <p:txStyles>
    <p:titleStyle>
      <a:lvl1pPr algn="ctr" defTabSz="914400" rtl="0" eaLnBrk="1" latinLnBrk="0" hangingPunct="1">
        <a:spcBef>
          <a:spcPct val="0"/>
        </a:spcBef>
        <a:buNone/>
        <a:defRPr sz="3500" kern="1200" cap="all" baseline="0">
          <a:solidFill>
            <a:schemeClr val="accent1">
              <a:lumMod val="75000"/>
            </a:schemeClr>
          </a:solidFill>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2"/>
          </a:solidFill>
          <a:latin typeface="+mn-lt"/>
          <a:ea typeface="+mn-ea"/>
          <a:cs typeface="+mn-cs"/>
        </a:defRPr>
      </a:lvl2pPr>
      <a:lvl3pPr marL="914400" indent="-228600" algn="l" defTabSz="914400" rtl="0" eaLnBrk="1" latinLnBrk="0" hangingPunct="1">
        <a:spcBef>
          <a:spcPct val="20000"/>
        </a:spcBef>
        <a:buClr>
          <a:schemeClr val="accent3"/>
        </a:buClr>
        <a:buFont typeface="Arial" pitchFamily="34" charset="0"/>
        <a:buChar char="•"/>
        <a:defRPr sz="1800" kern="1200">
          <a:solidFill>
            <a:schemeClr val="tx2"/>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2"/>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600" kern="1200" baseline="0">
          <a:solidFill>
            <a:schemeClr val="tx2"/>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2011680" indent="-182880" algn="l" defTabSz="914400" rtl="0" eaLnBrk="1" latinLnBrk="0" hangingPunct="1">
        <a:spcBef>
          <a:spcPct val="20000"/>
        </a:spcBef>
        <a:buClr>
          <a:schemeClr val="accent2"/>
        </a:buClr>
        <a:buFont typeface="Arial" pitchFamily="34" charset="0"/>
        <a:buChar char="•"/>
        <a:defRPr sz="1400" kern="1200">
          <a:solidFill>
            <a:schemeClr val="tx2"/>
          </a:solidFill>
          <a:latin typeface="+mn-lt"/>
          <a:ea typeface="+mn-ea"/>
          <a:cs typeface="+mn-cs"/>
        </a:defRPr>
      </a:lvl7pPr>
      <a:lvl8pPr marL="2194560" indent="-182880" algn="l" defTabSz="914400" rtl="0" eaLnBrk="1" latinLnBrk="0" hangingPunct="1">
        <a:spcBef>
          <a:spcPct val="20000"/>
        </a:spcBef>
        <a:buClr>
          <a:schemeClr val="accent3"/>
        </a:buClr>
        <a:buFont typeface="Arial" pitchFamily="34" charset="0"/>
        <a:buChar char="•"/>
        <a:defRPr sz="1400" kern="1200">
          <a:solidFill>
            <a:schemeClr val="tx2"/>
          </a:solidFill>
          <a:latin typeface="+mn-lt"/>
          <a:ea typeface="+mn-ea"/>
          <a:cs typeface="+mn-cs"/>
        </a:defRPr>
      </a:lvl8pPr>
      <a:lvl9pPr marL="2377440" indent="-182880" algn="l" defTabSz="914400" rtl="0" eaLnBrk="1" latinLnBrk="0" hangingPunct="1">
        <a:spcBef>
          <a:spcPct val="20000"/>
        </a:spcBef>
        <a:buClr>
          <a:schemeClr val="accent4"/>
        </a:buClr>
        <a:buFont typeface="Arial" pitchFamily="34" charset="0"/>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5.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png"/><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png"/><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Evan Geissler</a:t>
            </a:r>
            <a:endParaRPr lang="en-US" dirty="0"/>
          </a:p>
        </p:txBody>
      </p:sp>
      <p:sp>
        <p:nvSpPr>
          <p:cNvPr id="3" name="Title 2"/>
          <p:cNvSpPr>
            <a:spLocks noGrp="1"/>
          </p:cNvSpPr>
          <p:nvPr>
            <p:ph type="ctrTitle"/>
          </p:nvPr>
        </p:nvSpPr>
        <p:spPr/>
        <p:txBody>
          <a:bodyPr/>
          <a:lstStyle/>
          <a:p>
            <a:r>
              <a:rPr lang="en-US" dirty="0" smtClean="0"/>
              <a:t>Project Night terror</a:t>
            </a:r>
            <a:endParaRPr lang="en-US" dirty="0"/>
          </a:p>
        </p:txBody>
      </p:sp>
    </p:spTree>
    <p:extLst>
      <p:ext uri="{BB962C8B-B14F-4D97-AF65-F5344CB8AC3E}">
        <p14:creationId xmlns:p14="http://schemas.microsoft.com/office/powerpoint/2010/main" val="346690088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 Used: Game Engine</a:t>
            </a:r>
            <a:endParaRPr lang="en-US" dirty="0"/>
          </a:p>
        </p:txBody>
      </p:sp>
      <p:sp>
        <p:nvSpPr>
          <p:cNvPr id="4" name="Text Placeholder 3"/>
          <p:cNvSpPr>
            <a:spLocks noGrp="1"/>
          </p:cNvSpPr>
          <p:nvPr>
            <p:ph type="body" idx="1"/>
          </p:nvPr>
        </p:nvSpPr>
        <p:spPr/>
        <p:txBody>
          <a:bodyPr/>
          <a:lstStyle/>
          <a:p>
            <a:r>
              <a:rPr lang="en-US" dirty="0" smtClean="0"/>
              <a:t>Unreal Engine 4 </a:t>
            </a:r>
            <a:endParaRPr lang="en-US" dirty="0"/>
          </a:p>
        </p:txBody>
      </p:sp>
      <p:sp>
        <p:nvSpPr>
          <p:cNvPr id="3" name="Content Placeholder 2"/>
          <p:cNvSpPr>
            <a:spLocks noGrp="1"/>
          </p:cNvSpPr>
          <p:nvPr>
            <p:ph sz="half" idx="2"/>
          </p:nvPr>
        </p:nvSpPr>
        <p:spPr>
          <a:xfrm>
            <a:off x="426128" y="2438399"/>
            <a:ext cx="4040188" cy="4276561"/>
          </a:xfrm>
        </p:spPr>
        <p:txBody>
          <a:bodyPr>
            <a:noAutofit/>
          </a:bodyPr>
          <a:lstStyle/>
          <a:p>
            <a:r>
              <a:rPr lang="en-US" sz="1800" dirty="0" smtClean="0"/>
              <a:t>Borderlands</a:t>
            </a:r>
            <a:r>
              <a:rPr lang="en-US" sz="1800" dirty="0"/>
              <a:t>, </a:t>
            </a:r>
            <a:r>
              <a:rPr lang="en-US" sz="1800" dirty="0" err="1" smtClean="0"/>
              <a:t>BioShock</a:t>
            </a:r>
            <a:r>
              <a:rPr lang="en-US" sz="1800" dirty="0" smtClean="0"/>
              <a:t>, </a:t>
            </a:r>
            <a:r>
              <a:rPr lang="en-US" sz="1800" dirty="0" err="1" smtClean="0"/>
              <a:t>Fortnite</a:t>
            </a:r>
            <a:endParaRPr lang="en-US" sz="1800" dirty="0" smtClean="0"/>
          </a:p>
          <a:p>
            <a:pPr marL="114300" indent="0">
              <a:buNone/>
            </a:pPr>
            <a:endParaRPr lang="en-US" sz="1800" dirty="0"/>
          </a:p>
          <a:p>
            <a:r>
              <a:rPr lang="en-CA" sz="1800" dirty="0" smtClean="0"/>
              <a:t>Better for Console gaming &amp; 3D</a:t>
            </a:r>
          </a:p>
          <a:p>
            <a:pPr marL="114300" indent="0">
              <a:buNone/>
            </a:pPr>
            <a:endParaRPr lang="en-CA" sz="1800" dirty="0"/>
          </a:p>
          <a:p>
            <a:r>
              <a:rPr lang="en-US" sz="1800" dirty="0" smtClean="0"/>
              <a:t>Lots of training documentation</a:t>
            </a:r>
          </a:p>
          <a:p>
            <a:pPr marL="114300" indent="0">
              <a:buNone/>
            </a:pPr>
            <a:endParaRPr lang="en-CA" sz="1800" dirty="0"/>
          </a:p>
          <a:p>
            <a:r>
              <a:rPr lang="en-US" sz="1800" dirty="0" smtClean="0"/>
              <a:t>C</a:t>
            </a:r>
            <a:r>
              <a:rPr lang="en-US" sz="1800" dirty="0"/>
              <a:t>++, </a:t>
            </a:r>
            <a:r>
              <a:rPr lang="en-US" sz="1800" dirty="0" smtClean="0"/>
              <a:t>blueprints</a:t>
            </a:r>
          </a:p>
          <a:p>
            <a:pPr marL="114300" indent="0">
              <a:buNone/>
            </a:pPr>
            <a:endParaRPr lang="en-CA" sz="1800" dirty="0"/>
          </a:p>
          <a:p>
            <a:r>
              <a:rPr lang="en-CA" sz="1800" dirty="0" smtClean="0"/>
              <a:t>Free to use (5% royalty after first $3000 per quarter from commercial product)</a:t>
            </a:r>
          </a:p>
          <a:p>
            <a:pPr marL="114300" indent="0">
              <a:buNone/>
            </a:pPr>
            <a:endParaRPr lang="en-CA" sz="1800" dirty="0" smtClean="0"/>
          </a:p>
          <a:p>
            <a:r>
              <a:rPr lang="en-US" sz="1800" dirty="0"/>
              <a:t>Large community</a:t>
            </a:r>
          </a:p>
          <a:p>
            <a:endParaRPr lang="en-US" sz="1800" dirty="0" smtClean="0"/>
          </a:p>
        </p:txBody>
      </p:sp>
      <p:sp>
        <p:nvSpPr>
          <p:cNvPr id="5" name="Text Placeholder 4"/>
          <p:cNvSpPr>
            <a:spLocks noGrp="1"/>
          </p:cNvSpPr>
          <p:nvPr>
            <p:ph type="body" sz="quarter" idx="3"/>
          </p:nvPr>
        </p:nvSpPr>
        <p:spPr/>
        <p:txBody>
          <a:bodyPr/>
          <a:lstStyle/>
          <a:p>
            <a:r>
              <a:rPr lang="en-US" dirty="0" smtClean="0"/>
              <a:t>Unity</a:t>
            </a:r>
            <a:endParaRPr lang="en-US" dirty="0"/>
          </a:p>
        </p:txBody>
      </p:sp>
      <p:sp>
        <p:nvSpPr>
          <p:cNvPr id="6" name="Content Placeholder 5"/>
          <p:cNvSpPr>
            <a:spLocks noGrp="1"/>
          </p:cNvSpPr>
          <p:nvPr>
            <p:ph sz="quarter" idx="4"/>
          </p:nvPr>
        </p:nvSpPr>
        <p:spPr>
          <a:xfrm>
            <a:off x="4645025" y="2438400"/>
            <a:ext cx="4041775" cy="4138238"/>
          </a:xfrm>
        </p:spPr>
        <p:txBody>
          <a:bodyPr>
            <a:normAutofit lnSpcReduction="10000"/>
          </a:bodyPr>
          <a:lstStyle/>
          <a:p>
            <a:r>
              <a:rPr lang="en-US" sz="1800" dirty="0"/>
              <a:t>Deus Ex, Hearthstone, </a:t>
            </a:r>
            <a:r>
              <a:rPr lang="en-US" sz="1800" dirty="0" err="1"/>
              <a:t>Kerbal</a:t>
            </a:r>
            <a:r>
              <a:rPr lang="en-US" sz="1800" dirty="0"/>
              <a:t> Space </a:t>
            </a:r>
            <a:r>
              <a:rPr lang="en-US" sz="1800" dirty="0" smtClean="0"/>
              <a:t>program</a:t>
            </a:r>
          </a:p>
          <a:p>
            <a:endParaRPr lang="en-US" sz="1800" dirty="0"/>
          </a:p>
          <a:p>
            <a:r>
              <a:rPr lang="en-US" sz="1800" dirty="0"/>
              <a:t>Better for Mobile gaming </a:t>
            </a:r>
            <a:endParaRPr lang="en-US" sz="1800" dirty="0" smtClean="0"/>
          </a:p>
          <a:p>
            <a:endParaRPr lang="en-US" sz="1800" dirty="0"/>
          </a:p>
          <a:p>
            <a:r>
              <a:rPr lang="en-US" sz="1800" dirty="0" smtClean="0"/>
              <a:t>Quick to learn</a:t>
            </a:r>
          </a:p>
          <a:p>
            <a:endParaRPr lang="en-US" sz="1800" dirty="0"/>
          </a:p>
          <a:p>
            <a:r>
              <a:rPr lang="en-US" sz="1800" dirty="0"/>
              <a:t>JavaScript, C</a:t>
            </a:r>
            <a:r>
              <a:rPr lang="en-US" sz="1800" dirty="0" smtClean="0"/>
              <a:t>#</a:t>
            </a:r>
          </a:p>
          <a:p>
            <a:endParaRPr lang="en-US" sz="1800" dirty="0"/>
          </a:p>
          <a:p>
            <a:r>
              <a:rPr lang="en-US" sz="1800" dirty="0" smtClean="0"/>
              <a:t>Free if commercial product makes </a:t>
            </a:r>
            <a:r>
              <a:rPr lang="en-US" sz="1800" dirty="0"/>
              <a:t>&lt;</a:t>
            </a:r>
            <a:r>
              <a:rPr lang="en-US" sz="1800" dirty="0" smtClean="0"/>
              <a:t>100 </a:t>
            </a:r>
            <a:r>
              <a:rPr lang="en-US" sz="1800" dirty="0"/>
              <a:t>000</a:t>
            </a:r>
            <a:r>
              <a:rPr lang="en-US" sz="1800" dirty="0" smtClean="0"/>
              <a:t>$</a:t>
            </a:r>
          </a:p>
          <a:p>
            <a:pPr marL="114300" indent="0">
              <a:buNone/>
            </a:pPr>
            <a:endParaRPr lang="en-US" sz="1800" dirty="0"/>
          </a:p>
          <a:p>
            <a:r>
              <a:rPr lang="en-US" sz="1800" dirty="0"/>
              <a:t>Huge marketplace </a:t>
            </a:r>
          </a:p>
          <a:p>
            <a:endParaRPr lang="en-US" dirty="0"/>
          </a:p>
        </p:txBody>
      </p:sp>
    </p:spTree>
    <p:extLst>
      <p:ext uri="{BB962C8B-B14F-4D97-AF65-F5344CB8AC3E}">
        <p14:creationId xmlns:p14="http://schemas.microsoft.com/office/powerpoint/2010/main" val="276027242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 Used: Game Engine</a:t>
            </a:r>
            <a:endParaRPr lang="en-US" dirty="0"/>
          </a:p>
        </p:txBody>
      </p:sp>
      <p:sp>
        <p:nvSpPr>
          <p:cNvPr id="7" name="Content Placeholder 6"/>
          <p:cNvSpPr>
            <a:spLocks noGrp="1"/>
          </p:cNvSpPr>
          <p:nvPr>
            <p:ph idx="1"/>
          </p:nvPr>
        </p:nvSpPr>
        <p:spPr/>
        <p:txBody>
          <a:bodyPr/>
          <a:lstStyle/>
          <a:p>
            <a:r>
              <a:rPr lang="en-US" dirty="0" smtClean="0"/>
              <a:t>Chrome, </a:t>
            </a:r>
            <a:r>
              <a:rPr lang="en-US" dirty="0" err="1" smtClean="0"/>
              <a:t>CryEngine</a:t>
            </a:r>
            <a:r>
              <a:rPr lang="en-US" dirty="0" smtClean="0"/>
              <a:t>, Frost Bite Engine </a:t>
            </a:r>
          </a:p>
          <a:p>
            <a:endParaRPr lang="en-US" dirty="0" smtClean="0"/>
          </a:p>
          <a:p>
            <a:r>
              <a:rPr lang="en-US" dirty="0" smtClean="0"/>
              <a:t>Some reasons not used: </a:t>
            </a:r>
            <a:endParaRPr lang="en-US" dirty="0"/>
          </a:p>
          <a:p>
            <a:pPr lvl="1"/>
            <a:r>
              <a:rPr lang="en-US" dirty="0" smtClean="0"/>
              <a:t>Could not find a lot of information </a:t>
            </a:r>
          </a:p>
          <a:p>
            <a:pPr lvl="1"/>
            <a:r>
              <a:rPr lang="en-US" dirty="0" smtClean="0"/>
              <a:t>Did not fit project  </a:t>
            </a:r>
          </a:p>
          <a:p>
            <a:pPr lvl="1"/>
            <a:r>
              <a:rPr lang="en-US" dirty="0" smtClean="0"/>
              <a:t>Could not access</a:t>
            </a:r>
          </a:p>
          <a:p>
            <a:endParaRPr lang="en-US" dirty="0" smtClean="0"/>
          </a:p>
          <a:p>
            <a:r>
              <a:rPr lang="en-US" sz="2800" b="1" dirty="0" smtClean="0"/>
              <a:t>Decided on Unreal Engine 4 (UE4, Unreal) </a:t>
            </a:r>
            <a:endParaRPr lang="en-US" sz="2800" b="1" dirty="0"/>
          </a:p>
          <a:p>
            <a:endParaRPr lang="en-US" dirty="0"/>
          </a:p>
        </p:txBody>
      </p:sp>
    </p:spTree>
    <p:extLst>
      <p:ext uri="{BB962C8B-B14F-4D97-AF65-F5344CB8AC3E}">
        <p14:creationId xmlns:p14="http://schemas.microsoft.com/office/powerpoint/2010/main" val="279824729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 used: Asset creation</a:t>
            </a:r>
            <a:endParaRPr lang="en-US" dirty="0"/>
          </a:p>
        </p:txBody>
      </p:sp>
      <p:sp>
        <p:nvSpPr>
          <p:cNvPr id="4" name="Text Placeholder 3"/>
          <p:cNvSpPr>
            <a:spLocks noGrp="1"/>
          </p:cNvSpPr>
          <p:nvPr>
            <p:ph type="body" idx="1"/>
          </p:nvPr>
        </p:nvSpPr>
        <p:spPr>
          <a:xfrm>
            <a:off x="426128" y="1723686"/>
            <a:ext cx="4040188" cy="425676"/>
          </a:xfrm>
        </p:spPr>
        <p:txBody>
          <a:bodyPr/>
          <a:lstStyle/>
          <a:p>
            <a:r>
              <a:rPr lang="en-US" dirty="0" smtClean="0"/>
              <a:t>Unreal Engine</a:t>
            </a:r>
            <a:endParaRPr lang="en-US" dirty="0"/>
          </a:p>
        </p:txBody>
      </p:sp>
      <p:sp>
        <p:nvSpPr>
          <p:cNvPr id="10" name="Content Placeholder 9"/>
          <p:cNvSpPr>
            <a:spLocks noGrp="1"/>
          </p:cNvSpPr>
          <p:nvPr>
            <p:ph sz="quarter" idx="4"/>
          </p:nvPr>
        </p:nvSpPr>
        <p:spPr>
          <a:xfrm>
            <a:off x="4645025" y="2438400"/>
            <a:ext cx="4041775" cy="4075364"/>
          </a:xfrm>
        </p:spPr>
        <p:txBody>
          <a:bodyPr/>
          <a:lstStyle/>
          <a:p>
            <a:r>
              <a:rPr lang="en-US" dirty="0" smtClean="0"/>
              <a:t>Free</a:t>
            </a:r>
          </a:p>
          <a:p>
            <a:endParaRPr lang="en-US" dirty="0"/>
          </a:p>
          <a:p>
            <a:r>
              <a:rPr lang="en-US" dirty="0" smtClean="0"/>
              <a:t>Static meshes</a:t>
            </a:r>
          </a:p>
          <a:p>
            <a:endParaRPr lang="en-US" dirty="0" smtClean="0"/>
          </a:p>
          <a:p>
            <a:r>
              <a:rPr lang="en-US" dirty="0" smtClean="0"/>
              <a:t>Can create animations </a:t>
            </a:r>
          </a:p>
          <a:p>
            <a:endParaRPr lang="en-US" dirty="0"/>
          </a:p>
          <a:p>
            <a:r>
              <a:rPr lang="en-US" dirty="0" smtClean="0"/>
              <a:t>Easy to learn and use</a:t>
            </a:r>
          </a:p>
        </p:txBody>
      </p:sp>
      <p:sp>
        <p:nvSpPr>
          <p:cNvPr id="12" name="Text Placeholder 3"/>
          <p:cNvSpPr>
            <a:spLocks noGrp="1"/>
          </p:cNvSpPr>
          <p:nvPr>
            <p:ph type="body" idx="1"/>
          </p:nvPr>
        </p:nvSpPr>
        <p:spPr>
          <a:xfrm>
            <a:off x="4646612" y="1736260"/>
            <a:ext cx="4040188" cy="413101"/>
          </a:xfrm>
        </p:spPr>
        <p:txBody>
          <a:bodyPr/>
          <a:lstStyle/>
          <a:p>
            <a:r>
              <a:rPr lang="en-US" dirty="0" smtClean="0"/>
              <a:t>Blender</a:t>
            </a:r>
            <a:endParaRPr lang="en-US" dirty="0"/>
          </a:p>
        </p:txBody>
      </p:sp>
      <p:sp>
        <p:nvSpPr>
          <p:cNvPr id="13" name="Content Placeholder 12"/>
          <p:cNvSpPr>
            <a:spLocks noGrp="1"/>
          </p:cNvSpPr>
          <p:nvPr>
            <p:ph sz="half" idx="2"/>
          </p:nvPr>
        </p:nvSpPr>
        <p:spPr>
          <a:xfrm>
            <a:off x="426128" y="2438399"/>
            <a:ext cx="4040188" cy="4175963"/>
          </a:xfrm>
        </p:spPr>
        <p:txBody>
          <a:bodyPr/>
          <a:lstStyle/>
          <a:p>
            <a:r>
              <a:rPr lang="en-US" dirty="0" smtClean="0"/>
              <a:t>Static meshes, materials, Binary Space Partitioning (BSP), etc. </a:t>
            </a:r>
          </a:p>
          <a:p>
            <a:pPr marL="114300" indent="0">
              <a:buNone/>
            </a:pPr>
            <a:endParaRPr lang="en-US" dirty="0" smtClean="0"/>
          </a:p>
          <a:p>
            <a:r>
              <a:rPr lang="en-US" dirty="0" smtClean="0"/>
              <a:t>Large amount of starter content</a:t>
            </a:r>
          </a:p>
          <a:p>
            <a:pPr marL="114300" indent="0">
              <a:buNone/>
            </a:pPr>
            <a:endParaRPr lang="en-US" dirty="0" smtClean="0"/>
          </a:p>
          <a:p>
            <a:r>
              <a:rPr lang="en-US" dirty="0" smtClean="0"/>
              <a:t>Standard is 20% BSP and 80% static mesh </a:t>
            </a:r>
            <a:endParaRPr lang="en-US" dirty="0"/>
          </a:p>
        </p:txBody>
      </p:sp>
    </p:spTree>
    <p:extLst>
      <p:ext uri="{BB962C8B-B14F-4D97-AF65-F5344CB8AC3E}">
        <p14:creationId xmlns:p14="http://schemas.microsoft.com/office/powerpoint/2010/main" val="407452565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 used: Asset creation</a:t>
            </a:r>
          </a:p>
        </p:txBody>
      </p:sp>
      <p:sp>
        <p:nvSpPr>
          <p:cNvPr id="3" name="Text Placeholder 2"/>
          <p:cNvSpPr>
            <a:spLocks noGrp="1"/>
          </p:cNvSpPr>
          <p:nvPr>
            <p:ph type="body" idx="1"/>
          </p:nvPr>
        </p:nvSpPr>
        <p:spPr>
          <a:xfrm>
            <a:off x="426128" y="1622154"/>
            <a:ext cx="4040188" cy="740046"/>
          </a:xfrm>
        </p:spPr>
        <p:txBody>
          <a:bodyPr/>
          <a:lstStyle/>
          <a:p>
            <a:r>
              <a:rPr lang="en-US" dirty="0" smtClean="0"/>
              <a:t>Unreal Engine </a:t>
            </a:r>
          </a:p>
          <a:p>
            <a:r>
              <a:rPr lang="en-US" dirty="0" smtClean="0"/>
              <a:t>Static Mesh (Left) BSP (Right)</a:t>
            </a:r>
            <a:endParaRPr lang="en-US" dirty="0"/>
          </a:p>
        </p:txBody>
      </p:sp>
      <p:sp>
        <p:nvSpPr>
          <p:cNvPr id="5" name="Text Placeholder 4"/>
          <p:cNvSpPr>
            <a:spLocks noGrp="1"/>
          </p:cNvSpPr>
          <p:nvPr>
            <p:ph type="body" sz="quarter" idx="3"/>
          </p:nvPr>
        </p:nvSpPr>
        <p:spPr/>
        <p:txBody>
          <a:bodyPr/>
          <a:lstStyle/>
          <a:p>
            <a:r>
              <a:rPr lang="en-US" dirty="0" smtClean="0"/>
              <a:t>Blender Static Mesh Flashlight</a:t>
            </a:r>
            <a:endParaRPr lang="en-US" dirty="0"/>
          </a:p>
        </p:txBody>
      </p:sp>
      <p:pic>
        <p:nvPicPr>
          <p:cNvPr id="7" name="Content Placeholder 8" descr="Screen Shot 2018-08-11 at 1.13.09 AM.png"/>
          <p:cNvPicPr>
            <a:picLocks noGrp="1" noChangeAspect="1"/>
          </p:cNvPicPr>
          <p:nvPr>
            <p:ph sz="half" idx="2"/>
          </p:nvPr>
        </p:nvPicPr>
        <p:blipFill>
          <a:blip r:embed="rId2">
            <a:extLst>
              <a:ext uri="{28A0092B-C50C-407E-A947-70E740481C1C}">
                <a14:useLocalDpi xmlns:a14="http://schemas.microsoft.com/office/drawing/2010/main" val="0"/>
              </a:ext>
            </a:extLst>
          </a:blip>
          <a:srcRect l="14610" r="14610"/>
          <a:stretch>
            <a:fillRect/>
          </a:stretch>
        </p:blipFill>
        <p:spPr>
          <a:xfrm>
            <a:off x="5442911" y="3772450"/>
            <a:ext cx="2661307" cy="2429161"/>
          </a:xfrm>
        </p:spPr>
      </p:pic>
      <p:pic>
        <p:nvPicPr>
          <p:cNvPr id="8" name="Content Placeholder 7" descr="Screen Shot 2018-08-11 at 1.12.58 AM.png"/>
          <p:cNvPicPr>
            <a:picLocks noGrp="1" noChangeAspect="1"/>
          </p:cNvPicPr>
          <p:nvPr>
            <p:ph sz="quarter" idx="4"/>
          </p:nvPr>
        </p:nvPicPr>
        <p:blipFill rotWithShape="1">
          <a:blip r:embed="rId3">
            <a:extLst>
              <a:ext uri="{28A0092B-C50C-407E-A947-70E740481C1C}">
                <a14:useLocalDpi xmlns:a14="http://schemas.microsoft.com/office/drawing/2010/main" val="0"/>
              </a:ext>
            </a:extLst>
          </a:blip>
          <a:srcRect l="61" t="22195" r="-43" b="19156"/>
          <a:stretch/>
        </p:blipFill>
        <p:spPr>
          <a:xfrm>
            <a:off x="4555270" y="2438400"/>
            <a:ext cx="4447279" cy="1131735"/>
          </a:xfrm>
        </p:spPr>
      </p:pic>
      <p:pic>
        <p:nvPicPr>
          <p:cNvPr id="4" name="Picture 3" descr="Screen Shot 2018-09-27 at 10.26.38 PM.png"/>
          <p:cNvPicPr>
            <a:picLocks noChangeAspect="1"/>
          </p:cNvPicPr>
          <p:nvPr/>
        </p:nvPicPr>
        <p:blipFill rotWithShape="1">
          <a:blip r:embed="rId4">
            <a:extLst>
              <a:ext uri="{28A0092B-C50C-407E-A947-70E740481C1C}">
                <a14:useLocalDpi xmlns:a14="http://schemas.microsoft.com/office/drawing/2010/main" val="0"/>
              </a:ext>
            </a:extLst>
          </a:blip>
          <a:srcRect l="32726" t="29385" r="30698" b="30129"/>
          <a:stretch/>
        </p:blipFill>
        <p:spPr>
          <a:xfrm>
            <a:off x="892712" y="3256881"/>
            <a:ext cx="3344522" cy="2313771"/>
          </a:xfrm>
          <a:prstGeom prst="rect">
            <a:avLst/>
          </a:prstGeom>
        </p:spPr>
      </p:pic>
    </p:spTree>
    <p:extLst>
      <p:ext uri="{BB962C8B-B14F-4D97-AF65-F5344CB8AC3E}">
        <p14:creationId xmlns:p14="http://schemas.microsoft.com/office/powerpoint/2010/main" val="77529653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 Used: Character creation</a:t>
            </a:r>
            <a:endParaRPr lang="en-US" dirty="0"/>
          </a:p>
        </p:txBody>
      </p:sp>
      <p:sp>
        <p:nvSpPr>
          <p:cNvPr id="4" name="Text Placeholder 3"/>
          <p:cNvSpPr>
            <a:spLocks noGrp="1"/>
          </p:cNvSpPr>
          <p:nvPr>
            <p:ph type="body" idx="1"/>
          </p:nvPr>
        </p:nvSpPr>
        <p:spPr>
          <a:xfrm>
            <a:off x="4646612" y="1722438"/>
            <a:ext cx="4040188" cy="639762"/>
          </a:xfrm>
        </p:spPr>
        <p:txBody>
          <a:bodyPr/>
          <a:lstStyle/>
          <a:p>
            <a:r>
              <a:rPr lang="en-US" dirty="0" smtClean="0"/>
              <a:t>Adobe Fuse</a:t>
            </a:r>
            <a:endParaRPr lang="en-US" dirty="0"/>
          </a:p>
        </p:txBody>
      </p:sp>
      <p:sp>
        <p:nvSpPr>
          <p:cNvPr id="10" name="Content Placeholder 9"/>
          <p:cNvSpPr>
            <a:spLocks noGrp="1"/>
          </p:cNvSpPr>
          <p:nvPr>
            <p:ph sz="half" idx="2"/>
          </p:nvPr>
        </p:nvSpPr>
        <p:spPr/>
        <p:txBody>
          <a:bodyPr/>
          <a:lstStyle/>
          <a:p>
            <a:r>
              <a:rPr lang="en-US" dirty="0" smtClean="0"/>
              <a:t>Can add more components to characters</a:t>
            </a:r>
          </a:p>
          <a:p>
            <a:pPr lvl="1"/>
            <a:r>
              <a:rPr lang="en-US" dirty="0" smtClean="0"/>
              <a:t>Ex. Point light </a:t>
            </a:r>
          </a:p>
          <a:p>
            <a:pPr lvl="1"/>
            <a:r>
              <a:rPr lang="en-US" dirty="0" smtClean="0"/>
              <a:t>Ex. Items</a:t>
            </a:r>
          </a:p>
          <a:p>
            <a:pPr marL="411480" lvl="1" indent="0">
              <a:buNone/>
            </a:pPr>
            <a:endParaRPr lang="en-US" dirty="0" smtClean="0"/>
          </a:p>
          <a:p>
            <a:r>
              <a:rPr lang="en-US" dirty="0" smtClean="0"/>
              <a:t>Custom AI per character</a:t>
            </a:r>
          </a:p>
        </p:txBody>
      </p:sp>
      <p:sp>
        <p:nvSpPr>
          <p:cNvPr id="13" name="Content Placeholder 12"/>
          <p:cNvSpPr>
            <a:spLocks noGrp="1"/>
          </p:cNvSpPr>
          <p:nvPr>
            <p:ph sz="quarter" idx="4"/>
          </p:nvPr>
        </p:nvSpPr>
        <p:spPr>
          <a:xfrm>
            <a:off x="4645025" y="2438399"/>
            <a:ext cx="4041775" cy="4238837"/>
          </a:xfrm>
        </p:spPr>
        <p:txBody>
          <a:bodyPr>
            <a:normAutofit lnSpcReduction="10000"/>
          </a:bodyPr>
          <a:lstStyle/>
          <a:p>
            <a:r>
              <a:rPr lang="en-US" dirty="0"/>
              <a:t>Free to </a:t>
            </a:r>
            <a:r>
              <a:rPr lang="en-US" dirty="0" smtClean="0"/>
              <a:t>use</a:t>
            </a:r>
          </a:p>
          <a:p>
            <a:pPr marL="114300" indent="0">
              <a:buNone/>
            </a:pPr>
            <a:endParaRPr lang="en-US" dirty="0"/>
          </a:p>
          <a:p>
            <a:r>
              <a:rPr lang="en-US" dirty="0"/>
              <a:t>Works hand-in-hand with </a:t>
            </a:r>
            <a:r>
              <a:rPr lang="en-US" dirty="0" err="1"/>
              <a:t>Mixamo</a:t>
            </a:r>
            <a:r>
              <a:rPr lang="en-US" dirty="0"/>
              <a:t> &amp; </a:t>
            </a:r>
            <a:r>
              <a:rPr lang="en-US" dirty="0" smtClean="0"/>
              <a:t>Unreal</a:t>
            </a:r>
          </a:p>
          <a:p>
            <a:endParaRPr lang="en-US" dirty="0"/>
          </a:p>
          <a:p>
            <a:r>
              <a:rPr lang="en-US" dirty="0"/>
              <a:t>Multiple pre-made </a:t>
            </a:r>
            <a:r>
              <a:rPr lang="en-US" dirty="0" smtClean="0"/>
              <a:t>characters</a:t>
            </a:r>
          </a:p>
          <a:p>
            <a:endParaRPr lang="en-US" dirty="0"/>
          </a:p>
          <a:p>
            <a:r>
              <a:rPr lang="en-US" dirty="0"/>
              <a:t>Completely adjustable</a:t>
            </a:r>
          </a:p>
          <a:p>
            <a:pPr lvl="1"/>
            <a:r>
              <a:rPr lang="en-US" dirty="0"/>
              <a:t>Ex. Length of body parts</a:t>
            </a:r>
          </a:p>
          <a:p>
            <a:pPr lvl="1"/>
            <a:r>
              <a:rPr lang="en-US" dirty="0"/>
              <a:t>Ex. Dirt level on clothes</a:t>
            </a:r>
          </a:p>
          <a:p>
            <a:endParaRPr lang="en-US" dirty="0"/>
          </a:p>
        </p:txBody>
      </p:sp>
      <p:sp>
        <p:nvSpPr>
          <p:cNvPr id="14" name="Text Placeholder 13"/>
          <p:cNvSpPr>
            <a:spLocks noGrp="1"/>
          </p:cNvSpPr>
          <p:nvPr>
            <p:ph type="body" sz="quarter" idx="3"/>
          </p:nvPr>
        </p:nvSpPr>
        <p:spPr>
          <a:xfrm>
            <a:off x="426128" y="1722438"/>
            <a:ext cx="4041775" cy="639762"/>
          </a:xfrm>
        </p:spPr>
        <p:txBody>
          <a:bodyPr/>
          <a:lstStyle/>
          <a:p>
            <a:r>
              <a:rPr lang="en-US" dirty="0" smtClean="0"/>
              <a:t>Unreal Engine</a:t>
            </a:r>
            <a:endParaRPr lang="en-US" dirty="0"/>
          </a:p>
        </p:txBody>
      </p:sp>
    </p:spTree>
    <p:extLst>
      <p:ext uri="{BB962C8B-B14F-4D97-AF65-F5344CB8AC3E}">
        <p14:creationId xmlns:p14="http://schemas.microsoft.com/office/powerpoint/2010/main" val="359475477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 Used: Character creation</a:t>
            </a:r>
          </a:p>
        </p:txBody>
      </p:sp>
      <p:sp>
        <p:nvSpPr>
          <p:cNvPr id="3" name="Text Placeholder 2"/>
          <p:cNvSpPr>
            <a:spLocks noGrp="1"/>
          </p:cNvSpPr>
          <p:nvPr>
            <p:ph type="body" idx="1"/>
          </p:nvPr>
        </p:nvSpPr>
        <p:spPr>
          <a:xfrm>
            <a:off x="426128" y="1961674"/>
            <a:ext cx="3856631" cy="400526"/>
          </a:xfrm>
        </p:spPr>
        <p:txBody>
          <a:bodyPr/>
          <a:lstStyle/>
          <a:p>
            <a:r>
              <a:rPr lang="en-US" dirty="0" smtClean="0"/>
              <a:t>Ghost in Adobe Fuse </a:t>
            </a:r>
            <a:endParaRPr lang="en-US" dirty="0"/>
          </a:p>
        </p:txBody>
      </p:sp>
      <p:sp>
        <p:nvSpPr>
          <p:cNvPr id="5" name="Text Placeholder 4"/>
          <p:cNvSpPr>
            <a:spLocks noGrp="1"/>
          </p:cNvSpPr>
          <p:nvPr>
            <p:ph type="body" sz="quarter" idx="3"/>
          </p:nvPr>
        </p:nvSpPr>
        <p:spPr>
          <a:xfrm>
            <a:off x="4773853" y="1961674"/>
            <a:ext cx="3912947" cy="400526"/>
          </a:xfrm>
        </p:spPr>
        <p:txBody>
          <a:bodyPr/>
          <a:lstStyle/>
          <a:p>
            <a:r>
              <a:rPr lang="en-US" dirty="0" smtClean="0"/>
              <a:t>Ghost in Unreal with Point Light</a:t>
            </a:r>
            <a:endParaRPr lang="en-US" dirty="0"/>
          </a:p>
        </p:txBody>
      </p:sp>
      <p:pic>
        <p:nvPicPr>
          <p:cNvPr id="7" name="Content Placeholder 11" descr="Screen Shot 2018-09-15 at 8.40.30 PM.png"/>
          <p:cNvPicPr>
            <a:picLocks noGrp="1" noChangeAspect="1"/>
          </p:cNvPicPr>
          <p:nvPr>
            <p:ph sz="quarter" idx="4"/>
          </p:nvPr>
        </p:nvPicPr>
        <p:blipFill rotWithShape="1">
          <a:blip r:embed="rId2">
            <a:extLst>
              <a:ext uri="{28A0092B-C50C-407E-A947-70E740481C1C}">
                <a14:useLocalDpi xmlns:a14="http://schemas.microsoft.com/office/drawing/2010/main" val="0"/>
              </a:ext>
            </a:extLst>
          </a:blip>
          <a:srcRect l="35461" t="16398" r="34319" b="21542"/>
          <a:stretch/>
        </p:blipFill>
        <p:spPr>
          <a:xfrm>
            <a:off x="4773853" y="2438399"/>
            <a:ext cx="3912947" cy="4023945"/>
          </a:xfrm>
        </p:spPr>
      </p:pic>
      <p:pic>
        <p:nvPicPr>
          <p:cNvPr id="8" name="Picture 7" descr="Screen Shot 2018-09-27 at 4.06.04 PM.png"/>
          <p:cNvPicPr>
            <a:picLocks noChangeAspect="1"/>
          </p:cNvPicPr>
          <p:nvPr/>
        </p:nvPicPr>
        <p:blipFill rotWithShape="1">
          <a:blip r:embed="rId3">
            <a:extLst>
              <a:ext uri="{28A0092B-C50C-407E-A947-70E740481C1C}">
                <a14:useLocalDpi xmlns:a14="http://schemas.microsoft.com/office/drawing/2010/main" val="0"/>
              </a:ext>
            </a:extLst>
          </a:blip>
          <a:srcRect l="6845" t="6015"/>
          <a:stretch/>
        </p:blipFill>
        <p:spPr>
          <a:xfrm>
            <a:off x="426128" y="2428572"/>
            <a:ext cx="3856630" cy="4033772"/>
          </a:xfrm>
          <a:prstGeom prst="rect">
            <a:avLst/>
          </a:prstGeom>
        </p:spPr>
      </p:pic>
    </p:spTree>
    <p:extLst>
      <p:ext uri="{BB962C8B-B14F-4D97-AF65-F5344CB8AC3E}">
        <p14:creationId xmlns:p14="http://schemas.microsoft.com/office/powerpoint/2010/main" val="365419671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 Used: Animation</a:t>
            </a:r>
            <a:endParaRPr lang="en-US" dirty="0"/>
          </a:p>
        </p:txBody>
      </p:sp>
      <p:sp>
        <p:nvSpPr>
          <p:cNvPr id="4" name="Text Placeholder 3"/>
          <p:cNvSpPr>
            <a:spLocks noGrp="1"/>
          </p:cNvSpPr>
          <p:nvPr>
            <p:ph type="body" idx="1"/>
          </p:nvPr>
        </p:nvSpPr>
        <p:spPr/>
        <p:txBody>
          <a:bodyPr/>
          <a:lstStyle/>
          <a:p>
            <a:r>
              <a:rPr lang="en-US" dirty="0" smtClean="0"/>
              <a:t>Unreal Engine</a:t>
            </a:r>
            <a:endParaRPr lang="en-US" dirty="0"/>
          </a:p>
        </p:txBody>
      </p:sp>
      <p:sp>
        <p:nvSpPr>
          <p:cNvPr id="5" name="Content Placeholder 4"/>
          <p:cNvSpPr>
            <a:spLocks noGrp="1"/>
          </p:cNvSpPr>
          <p:nvPr>
            <p:ph sz="half" idx="2"/>
          </p:nvPr>
        </p:nvSpPr>
        <p:spPr>
          <a:xfrm>
            <a:off x="426128" y="2438400"/>
            <a:ext cx="4040188" cy="4100514"/>
          </a:xfrm>
        </p:spPr>
        <p:txBody>
          <a:bodyPr>
            <a:normAutofit/>
          </a:bodyPr>
          <a:lstStyle/>
          <a:p>
            <a:r>
              <a:rPr lang="en-US" dirty="0" smtClean="0"/>
              <a:t>Cut scenes</a:t>
            </a:r>
          </a:p>
          <a:p>
            <a:pPr marL="114300" indent="0">
              <a:buNone/>
            </a:pPr>
            <a:endParaRPr lang="en-US" dirty="0" smtClean="0"/>
          </a:p>
          <a:p>
            <a:r>
              <a:rPr lang="en-US" dirty="0" smtClean="0"/>
              <a:t>Matinee scenes</a:t>
            </a:r>
          </a:p>
          <a:p>
            <a:pPr lvl="1"/>
            <a:r>
              <a:rPr lang="en-US" dirty="0" smtClean="0"/>
              <a:t>Ex. Door opening</a:t>
            </a:r>
          </a:p>
          <a:p>
            <a:pPr marL="411480" lvl="1" indent="0">
              <a:buNone/>
            </a:pPr>
            <a:endParaRPr lang="en-US" dirty="0" smtClean="0"/>
          </a:p>
          <a:p>
            <a:r>
              <a:rPr lang="en-US" dirty="0" smtClean="0"/>
              <a:t>Character animation </a:t>
            </a:r>
          </a:p>
          <a:p>
            <a:pPr lvl="1"/>
            <a:r>
              <a:rPr lang="en-US" dirty="0" smtClean="0"/>
              <a:t>Combining multiple animations from </a:t>
            </a:r>
            <a:r>
              <a:rPr lang="en-US" dirty="0" err="1" smtClean="0"/>
              <a:t>Mixamo</a:t>
            </a:r>
            <a:endParaRPr lang="en-US" dirty="0" smtClean="0"/>
          </a:p>
          <a:p>
            <a:pPr lvl="1"/>
            <a:r>
              <a:rPr lang="en-US" dirty="0" smtClean="0"/>
              <a:t>Code on when or where to use specific one</a:t>
            </a:r>
            <a:endParaRPr lang="en-US" dirty="0"/>
          </a:p>
          <a:p>
            <a:pPr marL="411480" lvl="1" indent="0">
              <a:buNone/>
            </a:pPr>
            <a:endParaRPr lang="en-US" dirty="0"/>
          </a:p>
        </p:txBody>
      </p:sp>
      <p:sp>
        <p:nvSpPr>
          <p:cNvPr id="6" name="Text Placeholder 5"/>
          <p:cNvSpPr>
            <a:spLocks noGrp="1"/>
          </p:cNvSpPr>
          <p:nvPr>
            <p:ph type="body" sz="quarter" idx="3"/>
          </p:nvPr>
        </p:nvSpPr>
        <p:spPr/>
        <p:txBody>
          <a:bodyPr/>
          <a:lstStyle/>
          <a:p>
            <a:r>
              <a:rPr lang="en-US" dirty="0" err="1" smtClean="0"/>
              <a:t>Mixamo</a:t>
            </a:r>
            <a:endParaRPr lang="en-US" dirty="0"/>
          </a:p>
        </p:txBody>
      </p:sp>
      <p:sp>
        <p:nvSpPr>
          <p:cNvPr id="7" name="Content Placeholder 6"/>
          <p:cNvSpPr>
            <a:spLocks noGrp="1"/>
          </p:cNvSpPr>
          <p:nvPr>
            <p:ph sz="quarter" idx="4"/>
          </p:nvPr>
        </p:nvSpPr>
        <p:spPr>
          <a:xfrm>
            <a:off x="4645025" y="2438400"/>
            <a:ext cx="4041775" cy="4100514"/>
          </a:xfrm>
        </p:spPr>
        <p:txBody>
          <a:bodyPr>
            <a:normAutofit/>
          </a:bodyPr>
          <a:lstStyle/>
          <a:p>
            <a:r>
              <a:rPr lang="en-US" dirty="0" smtClean="0"/>
              <a:t>Free to use</a:t>
            </a:r>
          </a:p>
          <a:p>
            <a:pPr marL="114300" indent="0">
              <a:buNone/>
            </a:pPr>
            <a:endParaRPr lang="en-US" dirty="0" smtClean="0"/>
          </a:p>
          <a:p>
            <a:r>
              <a:rPr lang="en-US" dirty="0" smtClean="0"/>
              <a:t>Works hand-in-hand with Unreal &amp; Adobe Fuse</a:t>
            </a:r>
          </a:p>
          <a:p>
            <a:pPr marL="114300" indent="0">
              <a:buNone/>
            </a:pPr>
            <a:endParaRPr lang="en-US" dirty="0" smtClean="0"/>
          </a:p>
          <a:p>
            <a:r>
              <a:rPr lang="en-US" dirty="0" smtClean="0"/>
              <a:t>Character Animation </a:t>
            </a:r>
          </a:p>
          <a:p>
            <a:pPr lvl="1"/>
            <a:r>
              <a:rPr lang="en-US" dirty="0" smtClean="0"/>
              <a:t>Individual animation </a:t>
            </a:r>
          </a:p>
          <a:p>
            <a:pPr lvl="1"/>
            <a:r>
              <a:rPr lang="en-US" dirty="0" smtClean="0"/>
              <a:t>Thousands of animations available </a:t>
            </a:r>
          </a:p>
        </p:txBody>
      </p:sp>
    </p:spTree>
    <p:extLst>
      <p:ext uri="{BB962C8B-B14F-4D97-AF65-F5344CB8AC3E}">
        <p14:creationId xmlns:p14="http://schemas.microsoft.com/office/powerpoint/2010/main" val="61939609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 Used: Animation</a:t>
            </a:r>
          </a:p>
        </p:txBody>
      </p:sp>
      <p:sp>
        <p:nvSpPr>
          <p:cNvPr id="3" name="Text Placeholder 2"/>
          <p:cNvSpPr>
            <a:spLocks noGrp="1"/>
          </p:cNvSpPr>
          <p:nvPr>
            <p:ph type="body" idx="1"/>
          </p:nvPr>
        </p:nvSpPr>
        <p:spPr>
          <a:xfrm>
            <a:off x="426128" y="1949099"/>
            <a:ext cx="3912947" cy="413101"/>
          </a:xfrm>
        </p:spPr>
        <p:txBody>
          <a:bodyPr/>
          <a:lstStyle/>
          <a:p>
            <a:r>
              <a:rPr lang="en-US" dirty="0" smtClean="0"/>
              <a:t>Standard T Pose</a:t>
            </a:r>
            <a:endParaRPr lang="en-US" dirty="0"/>
          </a:p>
        </p:txBody>
      </p:sp>
      <p:sp>
        <p:nvSpPr>
          <p:cNvPr id="5" name="Text Placeholder 4"/>
          <p:cNvSpPr>
            <a:spLocks noGrp="1"/>
          </p:cNvSpPr>
          <p:nvPr>
            <p:ph type="body" sz="quarter" idx="3"/>
          </p:nvPr>
        </p:nvSpPr>
        <p:spPr>
          <a:xfrm>
            <a:off x="4796289" y="1949098"/>
            <a:ext cx="3890511" cy="413102"/>
          </a:xfrm>
        </p:spPr>
        <p:txBody>
          <a:bodyPr/>
          <a:lstStyle/>
          <a:p>
            <a:r>
              <a:rPr lang="en-US" dirty="0" smtClean="0"/>
              <a:t>Idle Animation (Still frame)</a:t>
            </a:r>
            <a:endParaRPr lang="en-US" dirty="0"/>
          </a:p>
        </p:txBody>
      </p:sp>
      <p:pic>
        <p:nvPicPr>
          <p:cNvPr id="7" name="Content Placeholder 11" descr="Screen Shot 2018-09-15 at 8.40.30 PM.png"/>
          <p:cNvPicPr>
            <a:picLocks noGrp="1" noChangeAspect="1"/>
          </p:cNvPicPr>
          <p:nvPr>
            <p:ph sz="quarter" idx="4"/>
          </p:nvPr>
        </p:nvPicPr>
        <p:blipFill rotWithShape="1">
          <a:blip r:embed="rId2">
            <a:extLst>
              <a:ext uri="{28A0092B-C50C-407E-A947-70E740481C1C}">
                <a14:useLocalDpi xmlns:a14="http://schemas.microsoft.com/office/drawing/2010/main" val="0"/>
              </a:ext>
            </a:extLst>
          </a:blip>
          <a:srcRect l="35461" t="16398" r="34319" b="21542"/>
          <a:stretch/>
        </p:blipFill>
        <p:spPr>
          <a:xfrm>
            <a:off x="426128" y="2438400"/>
            <a:ext cx="3912947" cy="4023945"/>
          </a:xfrm>
        </p:spPr>
      </p:pic>
      <p:pic>
        <p:nvPicPr>
          <p:cNvPr id="9" name="Picture 8" descr="Screen Shot 2018-09-27 at 4.17.21 PM.png"/>
          <p:cNvPicPr>
            <a:picLocks noChangeAspect="1"/>
          </p:cNvPicPr>
          <p:nvPr/>
        </p:nvPicPr>
        <p:blipFill rotWithShape="1">
          <a:blip r:embed="rId3">
            <a:extLst>
              <a:ext uri="{28A0092B-C50C-407E-A947-70E740481C1C}">
                <a14:useLocalDpi xmlns:a14="http://schemas.microsoft.com/office/drawing/2010/main" val="0"/>
              </a:ext>
            </a:extLst>
          </a:blip>
          <a:srcRect l="46090" t="33507" r="40329" b="44017"/>
          <a:stretch/>
        </p:blipFill>
        <p:spPr>
          <a:xfrm>
            <a:off x="4796289" y="2438400"/>
            <a:ext cx="3890511" cy="4023945"/>
          </a:xfrm>
          <a:prstGeom prst="rect">
            <a:avLst/>
          </a:prstGeom>
        </p:spPr>
      </p:pic>
    </p:spTree>
    <p:extLst>
      <p:ext uri="{BB962C8B-B14F-4D97-AF65-F5344CB8AC3E}">
        <p14:creationId xmlns:p14="http://schemas.microsoft.com/office/powerpoint/2010/main" val="362608348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 Used: Other</a:t>
            </a:r>
            <a:endParaRPr lang="en-US" dirty="0"/>
          </a:p>
        </p:txBody>
      </p:sp>
      <p:sp>
        <p:nvSpPr>
          <p:cNvPr id="8" name="Content Placeholder 7"/>
          <p:cNvSpPr>
            <a:spLocks noGrp="1"/>
          </p:cNvSpPr>
          <p:nvPr>
            <p:ph idx="1"/>
          </p:nvPr>
        </p:nvSpPr>
        <p:spPr/>
        <p:txBody>
          <a:bodyPr/>
          <a:lstStyle/>
          <a:p>
            <a:r>
              <a:rPr lang="en-US" dirty="0" err="1" smtClean="0"/>
              <a:t>Terrain.party</a:t>
            </a:r>
            <a:r>
              <a:rPr lang="en-US" dirty="0" smtClean="0"/>
              <a:t> </a:t>
            </a:r>
            <a:r>
              <a:rPr lang="mr-IN" dirty="0" smtClean="0"/>
              <a:t>–</a:t>
            </a:r>
            <a:r>
              <a:rPr lang="en-US" dirty="0" smtClean="0"/>
              <a:t> </a:t>
            </a:r>
            <a:r>
              <a:rPr lang="en-US" dirty="0" err="1" smtClean="0"/>
              <a:t>Landcaping</a:t>
            </a:r>
            <a:endParaRPr lang="en-US" dirty="0" smtClean="0"/>
          </a:p>
          <a:p>
            <a:pPr marL="114300" indent="0">
              <a:buNone/>
            </a:pPr>
            <a:endParaRPr lang="en-US" dirty="0" smtClean="0"/>
          </a:p>
          <a:p>
            <a:r>
              <a:rPr lang="en-US" dirty="0" smtClean="0"/>
              <a:t>Garage Band </a:t>
            </a:r>
            <a:r>
              <a:rPr lang="mr-IN" dirty="0" smtClean="0"/>
              <a:t>–</a:t>
            </a:r>
            <a:r>
              <a:rPr lang="en-US" dirty="0" smtClean="0"/>
              <a:t> Music/SFX</a:t>
            </a:r>
          </a:p>
          <a:p>
            <a:pPr marL="114300" indent="0">
              <a:buNone/>
            </a:pPr>
            <a:endParaRPr lang="en-US" dirty="0" smtClean="0"/>
          </a:p>
          <a:p>
            <a:r>
              <a:rPr lang="en-US" dirty="0" smtClean="0"/>
              <a:t>Audacity </a:t>
            </a:r>
            <a:r>
              <a:rPr lang="mr-IN" dirty="0" smtClean="0"/>
              <a:t>–</a:t>
            </a:r>
            <a:r>
              <a:rPr lang="en-US" dirty="0" smtClean="0"/>
              <a:t> Music/SFX/Voice Audio</a:t>
            </a:r>
          </a:p>
          <a:p>
            <a:pPr marL="114300" indent="0">
              <a:buNone/>
            </a:pPr>
            <a:endParaRPr lang="en-US" dirty="0" smtClean="0"/>
          </a:p>
          <a:p>
            <a:r>
              <a:rPr lang="en-US" dirty="0" err="1" smtClean="0"/>
              <a:t>Github</a:t>
            </a:r>
            <a:r>
              <a:rPr lang="en-US" dirty="0"/>
              <a:t> </a:t>
            </a:r>
            <a:r>
              <a:rPr lang="mr-IN" dirty="0" smtClean="0"/>
              <a:t>–</a:t>
            </a:r>
            <a:r>
              <a:rPr lang="en-US" dirty="0" smtClean="0"/>
              <a:t> Source Control </a:t>
            </a:r>
          </a:p>
          <a:p>
            <a:endParaRPr lang="en-US" dirty="0" smtClean="0"/>
          </a:p>
          <a:p>
            <a:r>
              <a:rPr lang="en-US" dirty="0" smtClean="0"/>
              <a:t>Epic Games Marketplace </a:t>
            </a:r>
            <a:r>
              <a:rPr lang="mr-IN" dirty="0" smtClean="0"/>
              <a:t>–</a:t>
            </a:r>
            <a:r>
              <a:rPr lang="en-US" dirty="0" smtClean="0"/>
              <a:t> Free assets</a:t>
            </a:r>
            <a:endParaRPr lang="en-US" dirty="0"/>
          </a:p>
        </p:txBody>
      </p:sp>
    </p:spTree>
    <p:extLst>
      <p:ext uri="{BB962C8B-B14F-4D97-AF65-F5344CB8AC3E}">
        <p14:creationId xmlns:p14="http://schemas.microsoft.com/office/powerpoint/2010/main" val="119723342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Main goals</a:t>
            </a:r>
            <a:endParaRPr lang="en-US" dirty="0"/>
          </a:p>
        </p:txBody>
      </p:sp>
      <p:sp>
        <p:nvSpPr>
          <p:cNvPr id="3" name="Content Placeholder 2"/>
          <p:cNvSpPr>
            <a:spLocks noGrp="1"/>
          </p:cNvSpPr>
          <p:nvPr>
            <p:ph idx="1"/>
          </p:nvPr>
        </p:nvSpPr>
        <p:spPr>
          <a:xfrm>
            <a:off x="457200" y="1659878"/>
            <a:ext cx="8229600" cy="5080233"/>
          </a:xfrm>
        </p:spPr>
        <p:txBody>
          <a:bodyPr>
            <a:normAutofit fontScale="92500" lnSpcReduction="10000"/>
          </a:bodyPr>
          <a:lstStyle/>
          <a:p>
            <a:r>
              <a:rPr lang="en-US" dirty="0" smtClean="0"/>
              <a:t>Realistic Landscape &amp; Environmental Creation </a:t>
            </a:r>
          </a:p>
          <a:p>
            <a:pPr lvl="1"/>
            <a:r>
              <a:rPr lang="en-US" dirty="0" smtClean="0"/>
              <a:t>Key buildings with interiors and/or exteriors </a:t>
            </a:r>
          </a:p>
          <a:p>
            <a:pPr lvl="1"/>
            <a:r>
              <a:rPr lang="en-US" dirty="0" smtClean="0"/>
              <a:t>Qu’Appelle Valley area</a:t>
            </a:r>
          </a:p>
          <a:p>
            <a:pPr marL="411480" lvl="1" indent="0">
              <a:buNone/>
            </a:pPr>
            <a:endParaRPr lang="en-US" dirty="0" smtClean="0"/>
          </a:p>
          <a:p>
            <a:r>
              <a:rPr lang="en-US" dirty="0" smtClean="0"/>
              <a:t>Two main Non-Playable Characters (NPCs) </a:t>
            </a:r>
            <a:endParaRPr lang="en-US" dirty="0"/>
          </a:p>
          <a:p>
            <a:pPr lvl="1"/>
            <a:r>
              <a:rPr lang="en-US" dirty="0" smtClean="0"/>
              <a:t>Passive ghost (guides player) </a:t>
            </a:r>
          </a:p>
          <a:p>
            <a:pPr lvl="1"/>
            <a:r>
              <a:rPr lang="en-US" dirty="0" smtClean="0"/>
              <a:t>Mostly passive demon (main antagonist) </a:t>
            </a:r>
          </a:p>
          <a:p>
            <a:pPr lvl="1"/>
            <a:endParaRPr lang="en-US" dirty="0"/>
          </a:p>
          <a:p>
            <a:r>
              <a:rPr lang="en-US" dirty="0" smtClean="0"/>
              <a:t>Multiple NPC with Varying AI</a:t>
            </a:r>
          </a:p>
          <a:p>
            <a:pPr lvl="1"/>
            <a:r>
              <a:rPr lang="en-US" dirty="0" smtClean="0"/>
              <a:t>Passive NPC mostly minimum AI (walking around, etc.)  </a:t>
            </a:r>
          </a:p>
          <a:p>
            <a:pPr lvl="1"/>
            <a:r>
              <a:rPr lang="en-US" dirty="0" smtClean="0"/>
              <a:t>Various Enemy AI levels (Attacks, abilities, etc.) </a:t>
            </a:r>
          </a:p>
          <a:p>
            <a:pPr marL="114300" indent="0">
              <a:buNone/>
            </a:pPr>
            <a:endParaRPr lang="en-US" dirty="0" smtClean="0"/>
          </a:p>
          <a:p>
            <a:r>
              <a:rPr lang="en-US" dirty="0" smtClean="0"/>
              <a:t>Dynamic Menus</a:t>
            </a:r>
            <a:endParaRPr lang="en-US" dirty="0"/>
          </a:p>
          <a:p>
            <a:pPr lvl="1"/>
            <a:r>
              <a:rPr lang="en-US" dirty="0" smtClean="0"/>
              <a:t>Changes as player progresses</a:t>
            </a:r>
          </a:p>
          <a:p>
            <a:pPr lvl="1"/>
            <a:r>
              <a:rPr lang="en-US" dirty="0" smtClean="0"/>
              <a:t>Ex. Main Menu environment changes from sunny to stormy</a:t>
            </a:r>
          </a:p>
          <a:p>
            <a:pPr marL="411480" lvl="1" indent="0">
              <a:buNone/>
            </a:pPr>
            <a:endParaRPr lang="en-US" dirty="0" smtClean="0"/>
          </a:p>
        </p:txBody>
      </p:sp>
    </p:spTree>
    <p:extLst>
      <p:ext uri="{BB962C8B-B14F-4D97-AF65-F5344CB8AC3E}">
        <p14:creationId xmlns:p14="http://schemas.microsoft.com/office/powerpoint/2010/main" val="217029909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Project advisor	</a:t>
            </a:r>
            <a:endParaRPr lang="en-US" dirty="0"/>
          </a:p>
        </p:txBody>
      </p:sp>
      <p:sp>
        <p:nvSpPr>
          <p:cNvPr id="2" name="Subtitle 1"/>
          <p:cNvSpPr>
            <a:spLocks noGrp="1"/>
          </p:cNvSpPr>
          <p:nvPr>
            <p:ph type="body" idx="1"/>
          </p:nvPr>
        </p:nvSpPr>
        <p:spPr/>
        <p:txBody>
          <a:bodyPr/>
          <a:lstStyle/>
          <a:p>
            <a:r>
              <a:rPr lang="en-US" dirty="0" smtClean="0"/>
              <a:t>Trevor Douglas</a:t>
            </a:r>
            <a:endParaRPr lang="en-US" dirty="0"/>
          </a:p>
        </p:txBody>
      </p:sp>
    </p:spTree>
    <p:extLst>
      <p:ext uri="{BB962C8B-B14F-4D97-AF65-F5344CB8AC3E}">
        <p14:creationId xmlns:p14="http://schemas.microsoft.com/office/powerpoint/2010/main" val="401316937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Main Goals</a:t>
            </a:r>
            <a:endParaRPr lang="en-US" dirty="0"/>
          </a:p>
        </p:txBody>
      </p:sp>
      <p:sp>
        <p:nvSpPr>
          <p:cNvPr id="3" name="Content Placeholder 2"/>
          <p:cNvSpPr>
            <a:spLocks noGrp="1"/>
          </p:cNvSpPr>
          <p:nvPr>
            <p:ph idx="1"/>
          </p:nvPr>
        </p:nvSpPr>
        <p:spPr>
          <a:xfrm>
            <a:off x="457200" y="1752600"/>
            <a:ext cx="8229600" cy="5000086"/>
          </a:xfrm>
        </p:spPr>
        <p:txBody>
          <a:bodyPr>
            <a:normAutofit lnSpcReduction="10000"/>
          </a:bodyPr>
          <a:lstStyle/>
          <a:p>
            <a:r>
              <a:rPr lang="en-US" dirty="0" smtClean="0"/>
              <a:t>Multiple Items</a:t>
            </a:r>
          </a:p>
          <a:p>
            <a:pPr lvl="1"/>
            <a:r>
              <a:rPr lang="en-US" dirty="0" smtClean="0"/>
              <a:t>Flashlight </a:t>
            </a:r>
          </a:p>
          <a:p>
            <a:pPr lvl="1"/>
            <a:r>
              <a:rPr lang="en-US" dirty="0" smtClean="0"/>
              <a:t>Notebook </a:t>
            </a:r>
          </a:p>
          <a:p>
            <a:pPr lvl="1"/>
            <a:r>
              <a:rPr lang="en-US" dirty="0" smtClean="0"/>
              <a:t>Etc.</a:t>
            </a:r>
            <a:endParaRPr lang="en-US" dirty="0" smtClean="0"/>
          </a:p>
          <a:p>
            <a:endParaRPr lang="en-US" dirty="0"/>
          </a:p>
          <a:p>
            <a:r>
              <a:rPr lang="en-US" dirty="0" smtClean="0"/>
              <a:t>Upgradable Items</a:t>
            </a:r>
          </a:p>
          <a:p>
            <a:pPr lvl="1"/>
            <a:r>
              <a:rPr lang="en-US" dirty="0" smtClean="0"/>
              <a:t>Optional (Can complete game without them) </a:t>
            </a:r>
          </a:p>
          <a:p>
            <a:pPr lvl="1"/>
            <a:r>
              <a:rPr lang="en-US" dirty="0" smtClean="0"/>
              <a:t>Usually obtained in side objectives</a:t>
            </a:r>
          </a:p>
          <a:p>
            <a:pPr lvl="1"/>
            <a:r>
              <a:rPr lang="en-US" dirty="0"/>
              <a:t>0</a:t>
            </a:r>
            <a:r>
              <a:rPr lang="en-US" dirty="0" smtClean="0"/>
              <a:t> to 3 upgrades per item</a:t>
            </a:r>
          </a:p>
          <a:p>
            <a:pPr lvl="1"/>
            <a:endParaRPr lang="en-US" dirty="0"/>
          </a:p>
          <a:p>
            <a:r>
              <a:rPr lang="en-US" dirty="0"/>
              <a:t>Save Game</a:t>
            </a:r>
          </a:p>
          <a:p>
            <a:pPr lvl="1"/>
            <a:r>
              <a:rPr lang="en-US" dirty="0"/>
              <a:t>Ability to save progress and return to that point without penalty </a:t>
            </a:r>
          </a:p>
          <a:p>
            <a:pPr marL="411480" lvl="1" indent="0">
              <a:buNone/>
            </a:pPr>
            <a:endParaRPr lang="en-US" dirty="0" smtClean="0"/>
          </a:p>
          <a:p>
            <a:endParaRPr lang="en-US" dirty="0"/>
          </a:p>
        </p:txBody>
      </p:sp>
    </p:spTree>
    <p:extLst>
      <p:ext uri="{BB962C8B-B14F-4D97-AF65-F5344CB8AC3E}">
        <p14:creationId xmlns:p14="http://schemas.microsoft.com/office/powerpoint/2010/main" val="39219029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Main Goals</a:t>
            </a:r>
            <a:endParaRPr lang="en-US" dirty="0"/>
          </a:p>
        </p:txBody>
      </p:sp>
      <p:sp>
        <p:nvSpPr>
          <p:cNvPr id="3" name="Content Placeholder 2"/>
          <p:cNvSpPr>
            <a:spLocks noGrp="1"/>
          </p:cNvSpPr>
          <p:nvPr>
            <p:ph idx="1"/>
          </p:nvPr>
        </p:nvSpPr>
        <p:spPr>
          <a:xfrm>
            <a:off x="457200" y="1752600"/>
            <a:ext cx="8229600" cy="4886912"/>
          </a:xfrm>
        </p:spPr>
        <p:txBody>
          <a:bodyPr>
            <a:normAutofit lnSpcReduction="10000"/>
          </a:bodyPr>
          <a:lstStyle/>
          <a:p>
            <a:r>
              <a:rPr lang="en-US" dirty="0" smtClean="0"/>
              <a:t>Start to Finish Aspects</a:t>
            </a:r>
          </a:p>
          <a:p>
            <a:pPr lvl="1"/>
            <a:r>
              <a:rPr lang="en-US" dirty="0" smtClean="0"/>
              <a:t>Main menu </a:t>
            </a:r>
          </a:p>
          <a:p>
            <a:pPr lvl="1"/>
            <a:r>
              <a:rPr lang="en-US" dirty="0" smtClean="0"/>
              <a:t>Opening </a:t>
            </a:r>
          </a:p>
          <a:p>
            <a:pPr lvl="1"/>
            <a:r>
              <a:rPr lang="en-US" dirty="0" smtClean="0"/>
              <a:t>Main Game </a:t>
            </a:r>
          </a:p>
          <a:p>
            <a:pPr lvl="1"/>
            <a:r>
              <a:rPr lang="en-US" dirty="0" smtClean="0"/>
              <a:t>Credits</a:t>
            </a:r>
          </a:p>
          <a:p>
            <a:pPr lvl="1"/>
            <a:endParaRPr lang="en-US" dirty="0" smtClean="0"/>
          </a:p>
          <a:p>
            <a:r>
              <a:rPr lang="en-US" dirty="0" smtClean="0"/>
              <a:t>At Least Some Music &amp; Sound Effects</a:t>
            </a:r>
          </a:p>
          <a:p>
            <a:pPr marL="114300" indent="0">
              <a:buNone/>
            </a:pPr>
            <a:endParaRPr lang="en-US" dirty="0" smtClean="0"/>
          </a:p>
          <a:p>
            <a:r>
              <a:rPr lang="en-US" dirty="0" smtClean="0"/>
              <a:t>Collectables </a:t>
            </a:r>
          </a:p>
          <a:p>
            <a:pPr lvl="1"/>
            <a:r>
              <a:rPr lang="en-US" dirty="0" smtClean="0"/>
              <a:t>Letters, texts, messages, etc. </a:t>
            </a:r>
          </a:p>
          <a:p>
            <a:pPr lvl="1"/>
            <a:r>
              <a:rPr lang="en-US" dirty="0" smtClean="0"/>
              <a:t>Objects that relate to area</a:t>
            </a:r>
          </a:p>
          <a:p>
            <a:pPr marL="411480" lvl="1" indent="0">
              <a:buNone/>
            </a:pPr>
            <a:endParaRPr lang="en-US" dirty="0" smtClean="0"/>
          </a:p>
          <a:p>
            <a:r>
              <a:rPr lang="en-US" dirty="0" smtClean="0"/>
              <a:t>Set of side objective </a:t>
            </a:r>
            <a:endParaRPr lang="en-US" dirty="0"/>
          </a:p>
          <a:p>
            <a:endParaRPr lang="en-US" dirty="0"/>
          </a:p>
        </p:txBody>
      </p:sp>
    </p:spTree>
    <p:extLst>
      <p:ext uri="{BB962C8B-B14F-4D97-AF65-F5344CB8AC3E}">
        <p14:creationId xmlns:p14="http://schemas.microsoft.com/office/powerpoint/2010/main" val="167928599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Secondary goals</a:t>
            </a:r>
            <a:endParaRPr lang="en-US" dirty="0"/>
          </a:p>
        </p:txBody>
      </p:sp>
      <p:sp>
        <p:nvSpPr>
          <p:cNvPr id="3" name="Content Placeholder 2"/>
          <p:cNvSpPr>
            <a:spLocks noGrp="1"/>
          </p:cNvSpPr>
          <p:nvPr>
            <p:ph idx="1"/>
          </p:nvPr>
        </p:nvSpPr>
        <p:spPr>
          <a:xfrm>
            <a:off x="457200" y="1584429"/>
            <a:ext cx="8229600" cy="5017359"/>
          </a:xfrm>
        </p:spPr>
        <p:txBody>
          <a:bodyPr>
            <a:normAutofit/>
          </a:bodyPr>
          <a:lstStyle/>
          <a:p>
            <a:r>
              <a:rPr lang="en-US" dirty="0" smtClean="0"/>
              <a:t>Easter eggs &amp; references </a:t>
            </a:r>
          </a:p>
          <a:p>
            <a:pPr marL="114300" indent="0">
              <a:buNone/>
            </a:pPr>
            <a:endParaRPr lang="en-US" dirty="0" smtClean="0"/>
          </a:p>
          <a:p>
            <a:r>
              <a:rPr lang="en-US" dirty="0" smtClean="0"/>
              <a:t>Trophies, achievements, etc. </a:t>
            </a:r>
          </a:p>
          <a:p>
            <a:pPr marL="114300" indent="0">
              <a:buNone/>
            </a:pPr>
            <a:endParaRPr lang="en-US" dirty="0" smtClean="0"/>
          </a:p>
          <a:p>
            <a:r>
              <a:rPr lang="en-US" dirty="0" smtClean="0"/>
              <a:t>Multiplatform </a:t>
            </a:r>
          </a:p>
          <a:p>
            <a:pPr lvl="1"/>
            <a:r>
              <a:rPr lang="en-US" dirty="0" smtClean="0"/>
              <a:t>Currently only for CPU, hoping to expand to PS4, Xbox1 </a:t>
            </a:r>
          </a:p>
          <a:p>
            <a:pPr marL="411480" lvl="1" indent="0">
              <a:buNone/>
            </a:pPr>
            <a:endParaRPr lang="en-US" dirty="0"/>
          </a:p>
          <a:p>
            <a:r>
              <a:rPr lang="en-US" dirty="0" smtClean="0"/>
              <a:t>New game+ (second play through) </a:t>
            </a:r>
          </a:p>
          <a:p>
            <a:pPr lvl="1"/>
            <a:r>
              <a:rPr lang="en-US" dirty="0" smtClean="0"/>
              <a:t>Harder and different NPC AI </a:t>
            </a:r>
          </a:p>
          <a:p>
            <a:pPr lvl="1"/>
            <a:r>
              <a:rPr lang="en-US" dirty="0" smtClean="0"/>
              <a:t>Level changes</a:t>
            </a:r>
            <a:endParaRPr lang="en-US" dirty="0"/>
          </a:p>
        </p:txBody>
      </p:sp>
    </p:spTree>
    <p:extLst>
      <p:ext uri="{BB962C8B-B14F-4D97-AF65-F5344CB8AC3E}">
        <p14:creationId xmlns:p14="http://schemas.microsoft.com/office/powerpoint/2010/main" val="229929435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Secondary Goals</a:t>
            </a:r>
            <a:endParaRPr lang="en-US" dirty="0"/>
          </a:p>
        </p:txBody>
      </p:sp>
      <p:sp>
        <p:nvSpPr>
          <p:cNvPr id="3" name="Content Placeholder 2"/>
          <p:cNvSpPr>
            <a:spLocks noGrp="1"/>
          </p:cNvSpPr>
          <p:nvPr>
            <p:ph idx="1"/>
          </p:nvPr>
        </p:nvSpPr>
        <p:spPr/>
        <p:txBody>
          <a:bodyPr/>
          <a:lstStyle/>
          <a:p>
            <a:r>
              <a:rPr lang="en-US" dirty="0" smtClean="0"/>
              <a:t>Complete Set of Music &amp; Sounds</a:t>
            </a:r>
          </a:p>
          <a:p>
            <a:pPr marL="114300" indent="0">
              <a:buNone/>
            </a:pPr>
            <a:endParaRPr lang="en-US" dirty="0" smtClean="0"/>
          </a:p>
          <a:p>
            <a:r>
              <a:rPr lang="en-US" dirty="0" smtClean="0"/>
              <a:t>Voice Acting</a:t>
            </a:r>
          </a:p>
          <a:p>
            <a:pPr marL="114300" indent="0">
              <a:buNone/>
            </a:pPr>
            <a:endParaRPr lang="en-US" dirty="0" smtClean="0"/>
          </a:p>
          <a:p>
            <a:r>
              <a:rPr lang="en-US" dirty="0" smtClean="0"/>
              <a:t>More Items</a:t>
            </a:r>
          </a:p>
          <a:p>
            <a:pPr marL="114300" indent="0">
              <a:buNone/>
            </a:pPr>
            <a:endParaRPr lang="en-US" dirty="0" smtClean="0"/>
          </a:p>
          <a:p>
            <a:r>
              <a:rPr lang="en-US" dirty="0" smtClean="0"/>
              <a:t>More Details	</a:t>
            </a:r>
          </a:p>
          <a:p>
            <a:pPr lvl="1"/>
            <a:r>
              <a:rPr lang="en-US" dirty="0" smtClean="0"/>
              <a:t>Environment (Nicer grass, water, etc.)</a:t>
            </a:r>
          </a:p>
          <a:p>
            <a:pPr lvl="1"/>
            <a:r>
              <a:rPr lang="en-US" dirty="0" smtClean="0"/>
              <a:t>Items (Intricate design) </a:t>
            </a:r>
            <a:endParaRPr lang="en-US" dirty="0"/>
          </a:p>
          <a:p>
            <a:endParaRPr lang="en-US" dirty="0"/>
          </a:p>
        </p:txBody>
      </p:sp>
    </p:spTree>
    <p:extLst>
      <p:ext uri="{BB962C8B-B14F-4D97-AF65-F5344CB8AC3E}">
        <p14:creationId xmlns:p14="http://schemas.microsoft.com/office/powerpoint/2010/main" val="266387931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a:xfrm>
            <a:off x="457200" y="1752600"/>
            <a:ext cx="8229600" cy="4811463"/>
          </a:xfrm>
        </p:spPr>
        <p:txBody>
          <a:bodyPr>
            <a:normAutofit/>
          </a:bodyPr>
          <a:lstStyle/>
          <a:p>
            <a:r>
              <a:rPr lang="en-US" dirty="0" smtClean="0"/>
              <a:t>What is Project Night Terror?</a:t>
            </a:r>
          </a:p>
          <a:p>
            <a:r>
              <a:rPr lang="en-US" dirty="0" smtClean="0"/>
              <a:t>An Intro to the Story</a:t>
            </a:r>
          </a:p>
          <a:p>
            <a:r>
              <a:rPr lang="en-US" dirty="0" smtClean="0"/>
              <a:t>Game Play</a:t>
            </a:r>
          </a:p>
          <a:p>
            <a:r>
              <a:rPr lang="en-US" dirty="0" smtClean="0"/>
              <a:t>Main Technologies Used:</a:t>
            </a:r>
          </a:p>
          <a:p>
            <a:pPr lvl="1"/>
            <a:r>
              <a:rPr lang="en-US" dirty="0" smtClean="0"/>
              <a:t>Game Engine</a:t>
            </a:r>
          </a:p>
          <a:p>
            <a:pPr lvl="1"/>
            <a:r>
              <a:rPr lang="en-US" dirty="0" smtClean="0"/>
              <a:t>Asset Creation </a:t>
            </a:r>
          </a:p>
          <a:p>
            <a:pPr lvl="1"/>
            <a:r>
              <a:rPr lang="en-US" dirty="0" smtClean="0"/>
              <a:t>Character Creation</a:t>
            </a:r>
          </a:p>
          <a:p>
            <a:pPr lvl="1"/>
            <a:r>
              <a:rPr lang="en-US" dirty="0" smtClean="0"/>
              <a:t>Animation </a:t>
            </a:r>
            <a:endParaRPr lang="en-US" dirty="0" smtClean="0"/>
          </a:p>
          <a:p>
            <a:pPr lvl="1"/>
            <a:r>
              <a:rPr lang="en-US" dirty="0" smtClean="0"/>
              <a:t>Other</a:t>
            </a:r>
            <a:endParaRPr lang="en-US" dirty="0"/>
          </a:p>
          <a:p>
            <a:r>
              <a:rPr lang="en-US" dirty="0" smtClean="0"/>
              <a:t>Main Goals </a:t>
            </a:r>
          </a:p>
          <a:p>
            <a:r>
              <a:rPr lang="en-US" dirty="0" smtClean="0"/>
              <a:t>Secondary Goals</a:t>
            </a:r>
            <a:endParaRPr lang="en-US" dirty="0"/>
          </a:p>
        </p:txBody>
      </p:sp>
    </p:spTree>
    <p:extLst>
      <p:ext uri="{BB962C8B-B14F-4D97-AF65-F5344CB8AC3E}">
        <p14:creationId xmlns:p14="http://schemas.microsoft.com/office/powerpoint/2010/main" val="7125872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What is </a:t>
            </a:r>
            <a:r>
              <a:rPr lang="en-US" dirty="0" smtClean="0"/>
              <a:t>Project </a:t>
            </a:r>
            <a:r>
              <a:rPr lang="en-US" dirty="0"/>
              <a:t>Night Terror? </a:t>
            </a:r>
          </a:p>
        </p:txBody>
      </p:sp>
      <p:sp>
        <p:nvSpPr>
          <p:cNvPr id="3" name="Content Placeholder 2"/>
          <p:cNvSpPr>
            <a:spLocks noGrp="1"/>
          </p:cNvSpPr>
          <p:nvPr>
            <p:ph idx="1"/>
          </p:nvPr>
        </p:nvSpPr>
        <p:spPr>
          <a:xfrm>
            <a:off x="457200" y="1752600"/>
            <a:ext cx="8229600" cy="4786314"/>
          </a:xfrm>
        </p:spPr>
        <p:txBody>
          <a:bodyPr>
            <a:normAutofit fontScale="92500"/>
          </a:bodyPr>
          <a:lstStyle/>
          <a:p>
            <a:r>
              <a:rPr lang="en-US" dirty="0" smtClean="0"/>
              <a:t>A first person horror game based around terrifying and unsettling themes including death, depression, and terror</a:t>
            </a:r>
          </a:p>
          <a:p>
            <a:pPr marL="114300" indent="0">
              <a:buNone/>
            </a:pPr>
            <a:r>
              <a:rPr lang="en-US" dirty="0" smtClean="0"/>
              <a:t> </a:t>
            </a:r>
          </a:p>
          <a:p>
            <a:r>
              <a:rPr lang="en-US" dirty="0" smtClean="0"/>
              <a:t>3D realistic graphics and animations</a:t>
            </a:r>
          </a:p>
          <a:p>
            <a:endParaRPr lang="en-US" dirty="0" smtClean="0"/>
          </a:p>
          <a:p>
            <a:r>
              <a:rPr lang="en-US" dirty="0" smtClean="0"/>
              <a:t>Single player &amp; offline </a:t>
            </a:r>
          </a:p>
          <a:p>
            <a:endParaRPr lang="en-US" dirty="0"/>
          </a:p>
          <a:p>
            <a:r>
              <a:rPr lang="en-US" dirty="0" smtClean="0"/>
              <a:t>Inspired by real life locations</a:t>
            </a:r>
          </a:p>
          <a:p>
            <a:pPr lvl="1"/>
            <a:r>
              <a:rPr lang="en-US" dirty="0" smtClean="0"/>
              <a:t>Fort San to Labret </a:t>
            </a:r>
            <a:r>
              <a:rPr lang="en-US" dirty="0" smtClean="0"/>
              <a:t>area, etc.</a:t>
            </a:r>
            <a:endParaRPr lang="en-US" dirty="0" smtClean="0"/>
          </a:p>
          <a:p>
            <a:pPr marL="411480" lvl="1" indent="0">
              <a:buNone/>
            </a:pPr>
            <a:endParaRPr lang="en-US" dirty="0" smtClean="0"/>
          </a:p>
          <a:p>
            <a:r>
              <a:rPr lang="en-US" dirty="0"/>
              <a:t>Inspired by </a:t>
            </a:r>
            <a:r>
              <a:rPr lang="en-US" dirty="0" smtClean="0"/>
              <a:t>Saskatchewan ghost stories </a:t>
            </a:r>
            <a:endParaRPr lang="en-US" dirty="0"/>
          </a:p>
          <a:p>
            <a:pPr lvl="1"/>
            <a:r>
              <a:rPr lang="en-US" dirty="0" smtClean="0"/>
              <a:t>Fort San, Camp </a:t>
            </a:r>
            <a:r>
              <a:rPr lang="en-US" dirty="0" err="1" smtClean="0"/>
              <a:t>Gilwell</a:t>
            </a:r>
            <a:r>
              <a:rPr lang="en-US" dirty="0" smtClean="0"/>
              <a:t>, etc. </a:t>
            </a:r>
          </a:p>
        </p:txBody>
      </p:sp>
    </p:spTree>
    <p:extLst>
      <p:ext uri="{BB962C8B-B14F-4D97-AF65-F5344CB8AC3E}">
        <p14:creationId xmlns:p14="http://schemas.microsoft.com/office/powerpoint/2010/main" val="105385174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Project Night Terror? </a:t>
            </a:r>
          </a:p>
        </p:txBody>
      </p:sp>
      <p:pic>
        <p:nvPicPr>
          <p:cNvPr id="4" name="Picture 3" descr="1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128" y="2098915"/>
            <a:ext cx="4008588" cy="2665710"/>
          </a:xfrm>
          <a:prstGeom prst="rect">
            <a:avLst/>
          </a:prstGeom>
        </p:spPr>
      </p:pic>
      <p:pic>
        <p:nvPicPr>
          <p:cNvPr id="5" name="Picture 4" descr="Screen Shot 2018-09-27 at 11.25.01 PM.png"/>
          <p:cNvPicPr>
            <a:picLocks noChangeAspect="1"/>
          </p:cNvPicPr>
          <p:nvPr/>
        </p:nvPicPr>
        <p:blipFill rotWithShape="1">
          <a:blip r:embed="rId3">
            <a:extLst>
              <a:ext uri="{28A0092B-C50C-407E-A947-70E740481C1C}">
                <a14:useLocalDpi xmlns:a14="http://schemas.microsoft.com/office/drawing/2010/main" val="0"/>
              </a:ext>
            </a:extLst>
          </a:blip>
          <a:srcRect l="31213" t="23961" r="18597" b="26608"/>
          <a:stretch/>
        </p:blipFill>
        <p:spPr>
          <a:xfrm>
            <a:off x="4550179" y="2098915"/>
            <a:ext cx="4330527" cy="2665710"/>
          </a:xfrm>
          <a:prstGeom prst="rect">
            <a:avLst/>
          </a:prstGeom>
        </p:spPr>
      </p:pic>
    </p:spTree>
    <p:extLst>
      <p:ext uri="{BB962C8B-B14F-4D97-AF65-F5344CB8AC3E}">
        <p14:creationId xmlns:p14="http://schemas.microsoft.com/office/powerpoint/2010/main" val="348342392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Intro to the Story </a:t>
            </a:r>
            <a:endParaRPr lang="en-US" dirty="0"/>
          </a:p>
        </p:txBody>
      </p:sp>
      <p:sp>
        <p:nvSpPr>
          <p:cNvPr id="3" name="Content Placeholder 2"/>
          <p:cNvSpPr>
            <a:spLocks noGrp="1"/>
          </p:cNvSpPr>
          <p:nvPr>
            <p:ph idx="1"/>
          </p:nvPr>
        </p:nvSpPr>
        <p:spPr>
          <a:xfrm>
            <a:off x="457200" y="1752600"/>
            <a:ext cx="8229600" cy="4798888"/>
          </a:xfrm>
        </p:spPr>
        <p:txBody>
          <a:bodyPr/>
          <a:lstStyle/>
          <a:p>
            <a:r>
              <a:rPr lang="en-US" dirty="0" smtClean="0"/>
              <a:t>While outside your quiet cabin in the valley, a ghost emerges from the trees and calls for you to follow it. Unsure, but intrigued, you follow the ghost deep into the trees; opening your eyes to the horrors of the dead in the valley. You continue to follow the ghost, witnessing demons laying havoc to the areas and people around you. It is up to you to uncover the secrets of what happened and ensure that the demons are </a:t>
            </a:r>
            <a:r>
              <a:rPr lang="en-US" dirty="0" smtClean="0"/>
              <a:t>banished. </a:t>
            </a:r>
            <a:r>
              <a:rPr lang="en-US" dirty="0" smtClean="0"/>
              <a:t>Is the old research institute to blame or do the people of the valley hold the key to mysterious dark secrets? </a:t>
            </a:r>
            <a:endParaRPr lang="en-US" dirty="0"/>
          </a:p>
        </p:txBody>
      </p:sp>
    </p:spTree>
    <p:extLst>
      <p:ext uri="{BB962C8B-B14F-4D97-AF65-F5344CB8AC3E}">
        <p14:creationId xmlns:p14="http://schemas.microsoft.com/office/powerpoint/2010/main" val="217797388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Intro to the Story </a:t>
            </a:r>
          </a:p>
        </p:txBody>
      </p:sp>
      <p:pic>
        <p:nvPicPr>
          <p:cNvPr id="4" name="Picture 3"/>
          <p:cNvPicPr>
            <a:picLocks noChangeAspect="1"/>
          </p:cNvPicPr>
          <p:nvPr/>
        </p:nvPicPr>
        <p:blipFill rotWithShape="1">
          <a:blip r:embed="rId2"/>
          <a:srcRect l="3228" t="15219" b="15105"/>
          <a:stretch/>
        </p:blipFill>
        <p:spPr>
          <a:xfrm>
            <a:off x="844317" y="1861073"/>
            <a:ext cx="3733079" cy="4778439"/>
          </a:xfrm>
          <a:prstGeom prst="rect">
            <a:avLst/>
          </a:prstGeom>
        </p:spPr>
      </p:pic>
      <p:pic>
        <p:nvPicPr>
          <p:cNvPr id="5" name="Picture 4"/>
          <p:cNvPicPr>
            <a:picLocks noChangeAspect="1"/>
          </p:cNvPicPr>
          <p:nvPr/>
        </p:nvPicPr>
        <p:blipFill rotWithShape="1">
          <a:blip r:embed="rId3"/>
          <a:srcRect l="5053" t="17603" b="9603"/>
          <a:stretch/>
        </p:blipFill>
        <p:spPr>
          <a:xfrm>
            <a:off x="4577396" y="1861073"/>
            <a:ext cx="3505881" cy="4778439"/>
          </a:xfrm>
          <a:prstGeom prst="rect">
            <a:avLst/>
          </a:prstGeom>
        </p:spPr>
      </p:pic>
    </p:spTree>
    <p:extLst>
      <p:ext uri="{BB962C8B-B14F-4D97-AF65-F5344CB8AC3E}">
        <p14:creationId xmlns:p14="http://schemas.microsoft.com/office/powerpoint/2010/main" val="402513644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Gameplay </a:t>
            </a:r>
            <a:endParaRPr lang="en-US" dirty="0"/>
          </a:p>
        </p:txBody>
      </p:sp>
      <p:sp>
        <p:nvSpPr>
          <p:cNvPr id="3" name="Content Placeholder 2"/>
          <p:cNvSpPr>
            <a:spLocks noGrp="1"/>
          </p:cNvSpPr>
          <p:nvPr>
            <p:ph idx="1"/>
          </p:nvPr>
        </p:nvSpPr>
        <p:spPr>
          <a:xfrm>
            <a:off x="457200" y="1752600"/>
            <a:ext cx="8229600" cy="4824038"/>
          </a:xfrm>
        </p:spPr>
        <p:txBody>
          <a:bodyPr/>
          <a:lstStyle/>
          <a:p>
            <a:r>
              <a:rPr lang="en-US" dirty="0" smtClean="0"/>
              <a:t>One map split into areas</a:t>
            </a:r>
          </a:p>
          <a:p>
            <a:pPr lvl="1"/>
            <a:r>
              <a:rPr lang="en-US" dirty="0" smtClean="0"/>
              <a:t>Ex. First area starts at the Cabin, Second at a church. </a:t>
            </a:r>
          </a:p>
          <a:p>
            <a:pPr marL="411480" lvl="1" indent="0">
              <a:buNone/>
            </a:pPr>
            <a:endParaRPr lang="en-US" dirty="0" smtClean="0"/>
          </a:p>
          <a:p>
            <a:r>
              <a:rPr lang="en-US" dirty="0" smtClean="0"/>
              <a:t>Story mostly told by </a:t>
            </a:r>
          </a:p>
          <a:p>
            <a:pPr lvl="1"/>
            <a:r>
              <a:rPr lang="en-US" dirty="0" smtClean="0"/>
              <a:t>Finding letters, messages, etc. across each area</a:t>
            </a:r>
          </a:p>
          <a:p>
            <a:pPr lvl="1"/>
            <a:r>
              <a:rPr lang="en-US" dirty="0" smtClean="0"/>
              <a:t>In game scenes (NPCs interacting with player, environment, or other NPCs) </a:t>
            </a:r>
          </a:p>
          <a:p>
            <a:pPr marL="411480" lvl="1" indent="0">
              <a:buNone/>
            </a:pPr>
            <a:endParaRPr lang="en-US" dirty="0" smtClean="0"/>
          </a:p>
          <a:p>
            <a:r>
              <a:rPr lang="en-US" dirty="0" smtClean="0"/>
              <a:t>Interaction with NPCs </a:t>
            </a:r>
            <a:endParaRPr lang="en-US" dirty="0"/>
          </a:p>
          <a:p>
            <a:pPr lvl="1"/>
            <a:r>
              <a:rPr lang="en-US" dirty="0" smtClean="0"/>
              <a:t>Attacking (</a:t>
            </a:r>
            <a:r>
              <a:rPr lang="en-US" dirty="0" smtClean="0"/>
              <a:t>Flashlight, </a:t>
            </a:r>
            <a:r>
              <a:rPr lang="en-US" dirty="0" smtClean="0"/>
              <a:t>environmental, etc.) </a:t>
            </a:r>
            <a:endParaRPr lang="en-US" dirty="0"/>
          </a:p>
          <a:p>
            <a:pPr lvl="1"/>
            <a:r>
              <a:rPr lang="en-US" dirty="0" smtClean="0"/>
              <a:t>Passive (ex. </a:t>
            </a:r>
            <a:r>
              <a:rPr lang="en-US" dirty="0" smtClean="0"/>
              <a:t>NPC sees you &amp; </a:t>
            </a:r>
            <a:r>
              <a:rPr lang="en-US" dirty="0" smtClean="0"/>
              <a:t>attacks) </a:t>
            </a:r>
          </a:p>
          <a:p>
            <a:pPr lvl="1"/>
            <a:r>
              <a:rPr lang="en-US" dirty="0" smtClean="0"/>
              <a:t>Dialogue choices (ex. Do you like SSE? Yes or No?) </a:t>
            </a:r>
            <a:endParaRPr lang="en-US" dirty="0"/>
          </a:p>
        </p:txBody>
      </p:sp>
    </p:spTree>
    <p:extLst>
      <p:ext uri="{BB962C8B-B14F-4D97-AF65-F5344CB8AC3E}">
        <p14:creationId xmlns:p14="http://schemas.microsoft.com/office/powerpoint/2010/main" val="12898417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Gameplay </a:t>
            </a:r>
          </a:p>
        </p:txBody>
      </p:sp>
      <p:sp>
        <p:nvSpPr>
          <p:cNvPr id="3" name="Content Placeholder 2"/>
          <p:cNvSpPr>
            <a:spLocks noGrp="1"/>
          </p:cNvSpPr>
          <p:nvPr>
            <p:ph idx="1"/>
          </p:nvPr>
        </p:nvSpPr>
        <p:spPr>
          <a:xfrm>
            <a:off x="457200" y="1752600"/>
            <a:ext cx="8229600" cy="4874337"/>
          </a:xfrm>
        </p:spPr>
        <p:txBody>
          <a:bodyPr>
            <a:normAutofit/>
          </a:bodyPr>
          <a:lstStyle/>
          <a:p>
            <a:r>
              <a:rPr lang="en-US" dirty="0" smtClean="0"/>
              <a:t>To progress in the game, player completes objectives given by</a:t>
            </a:r>
          </a:p>
          <a:p>
            <a:pPr lvl="1"/>
            <a:r>
              <a:rPr lang="en-US" dirty="0" smtClean="0"/>
              <a:t>1) Main </a:t>
            </a:r>
            <a:r>
              <a:rPr lang="en-US" dirty="0" smtClean="0"/>
              <a:t>NPC you </a:t>
            </a:r>
            <a:r>
              <a:rPr lang="en-US" dirty="0" smtClean="0"/>
              <a:t>follow</a:t>
            </a:r>
          </a:p>
          <a:p>
            <a:pPr lvl="1"/>
            <a:r>
              <a:rPr lang="en-US" dirty="0" smtClean="0"/>
              <a:t>2) Other NPCs</a:t>
            </a:r>
          </a:p>
          <a:p>
            <a:pPr lvl="1"/>
            <a:r>
              <a:rPr lang="en-US" dirty="0" smtClean="0"/>
              <a:t>3) Letters found in an area</a:t>
            </a:r>
          </a:p>
          <a:p>
            <a:pPr lvl="1"/>
            <a:endParaRPr lang="en-US" dirty="0"/>
          </a:p>
          <a:p>
            <a:r>
              <a:rPr lang="en-US" dirty="0" smtClean="0"/>
              <a:t>Side objectives are available in each area, but not required</a:t>
            </a:r>
          </a:p>
          <a:p>
            <a:pPr marL="114300" indent="0">
              <a:buNone/>
            </a:pPr>
            <a:endParaRPr lang="en-US" dirty="0" smtClean="0"/>
          </a:p>
          <a:p>
            <a:r>
              <a:rPr lang="en-US" dirty="0" smtClean="0"/>
              <a:t>Finding more letters, messages, etc. and completing side objectives gives player more story and background. </a:t>
            </a:r>
            <a:endParaRPr lang="en-US" dirty="0"/>
          </a:p>
          <a:p>
            <a:pPr marL="411480" lvl="1" indent="0">
              <a:buNone/>
            </a:pPr>
            <a:endParaRPr lang="en-US" dirty="0"/>
          </a:p>
        </p:txBody>
      </p:sp>
    </p:spTree>
    <p:extLst>
      <p:ext uri="{BB962C8B-B14F-4D97-AF65-F5344CB8AC3E}">
        <p14:creationId xmlns:p14="http://schemas.microsoft.com/office/powerpoint/2010/main" val="3967559552"/>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othecary">
  <a:themeElements>
    <a:clrScheme name="Apothecary">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Apothecary">
      <a:majorFont>
        <a:latin typeface="Book Antiqua"/>
        <a:ea typeface=""/>
        <a:cs typeface=""/>
        <a:font script="Jpan" typeface="ＭＳ Ｐ明朝"/>
        <a:font script="Hang" typeface="HY견명조"/>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ゴシック"/>
        <a:font script="Hang" typeface="HY견명조"/>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tint val="93000"/>
            <a:satMod val="140000"/>
          </a:schemeClr>
        </a:solidFill>
        <a:blipFill rotWithShape="1">
          <a:blip xmlns:r="http://schemas.openxmlformats.org/officeDocument/2006/relationships" r:embed="rId1">
            <a:duotone>
              <a:schemeClr val="phClr">
                <a:tint val="70000"/>
                <a:satMod val="170000"/>
              </a:schemeClr>
              <a:schemeClr val="phClr">
                <a:shade val="70000"/>
                <a:satMod val="13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Apothecary.thmx</Template>
  <TotalTime>1772</TotalTime>
  <Words>970</Words>
  <Application>Microsoft Macintosh PowerPoint</Application>
  <PresentationFormat>On-screen Show (4:3)</PresentationFormat>
  <Paragraphs>224</Paragraphs>
  <Slides>23</Slides>
  <Notes>2</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Apothecary</vt:lpstr>
      <vt:lpstr>Project Night terror</vt:lpstr>
      <vt:lpstr>Project advisor </vt:lpstr>
      <vt:lpstr>introduction</vt:lpstr>
      <vt:lpstr>What is Project Night Terror? </vt:lpstr>
      <vt:lpstr>What is Project Night Terror? </vt:lpstr>
      <vt:lpstr>An Intro to the Story </vt:lpstr>
      <vt:lpstr>An Intro to the Story </vt:lpstr>
      <vt:lpstr>Gameplay </vt:lpstr>
      <vt:lpstr>Gameplay </vt:lpstr>
      <vt:lpstr>Tech Used: Game Engine</vt:lpstr>
      <vt:lpstr>Tech Used: Game Engine</vt:lpstr>
      <vt:lpstr>Tech used: Asset creation</vt:lpstr>
      <vt:lpstr>Tech used: Asset creation</vt:lpstr>
      <vt:lpstr>Tech Used: Character creation</vt:lpstr>
      <vt:lpstr>Tech Used: Character creation</vt:lpstr>
      <vt:lpstr>Tech Used: Animation</vt:lpstr>
      <vt:lpstr>Tech Used: Animation</vt:lpstr>
      <vt:lpstr>Tech Used: Other</vt:lpstr>
      <vt:lpstr>Main goals</vt:lpstr>
      <vt:lpstr>Main Goals</vt:lpstr>
      <vt:lpstr>Main Goals</vt:lpstr>
      <vt:lpstr>Secondary goals</vt:lpstr>
      <vt:lpstr>Secondary Goals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Nighterror</dc:title>
  <dc:creator>Evan  Geissler</dc:creator>
  <cp:lastModifiedBy>Evan  Geissler</cp:lastModifiedBy>
  <cp:revision>35</cp:revision>
  <dcterms:created xsi:type="dcterms:W3CDTF">2018-09-27T20:14:53Z</dcterms:created>
  <dcterms:modified xsi:type="dcterms:W3CDTF">2018-10-06T05:55:33Z</dcterms:modified>
</cp:coreProperties>
</file>

<file path=docProps/thumbnail.jpeg>
</file>